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Lst>
  <p:notesMasterIdLst>
    <p:notesMasterId r:id="rId35"/>
  </p:notesMasterIdLst>
  <p:sldIdLst>
    <p:sldId id="295" r:id="rId3"/>
    <p:sldId id="290" r:id="rId4"/>
    <p:sldId id="257" r:id="rId5"/>
    <p:sldId id="258" r:id="rId6"/>
    <p:sldId id="260" r:id="rId7"/>
    <p:sldId id="262" r:id="rId8"/>
    <p:sldId id="266" r:id="rId9"/>
    <p:sldId id="264" r:id="rId10"/>
    <p:sldId id="284" r:id="rId11"/>
    <p:sldId id="292" r:id="rId12"/>
    <p:sldId id="263" r:id="rId13"/>
    <p:sldId id="261" r:id="rId14"/>
    <p:sldId id="268" r:id="rId15"/>
    <p:sldId id="272" r:id="rId16"/>
    <p:sldId id="287" r:id="rId17"/>
    <p:sldId id="288" r:id="rId18"/>
    <p:sldId id="297" r:id="rId19"/>
    <p:sldId id="298" r:id="rId20"/>
    <p:sldId id="299" r:id="rId21"/>
    <p:sldId id="300" r:id="rId22"/>
    <p:sldId id="274" r:id="rId23"/>
    <p:sldId id="289" r:id="rId24"/>
    <p:sldId id="291" r:id="rId25"/>
    <p:sldId id="296" r:id="rId26"/>
    <p:sldId id="293" r:id="rId27"/>
    <p:sldId id="301" r:id="rId28"/>
    <p:sldId id="302" r:id="rId29"/>
    <p:sldId id="303" r:id="rId30"/>
    <p:sldId id="304" r:id="rId31"/>
    <p:sldId id="305" r:id="rId32"/>
    <p:sldId id="306" r:id="rId33"/>
    <p:sldId id="3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ECA44A-3258-43FB-AC66-A2BDD615B1CB}" v="1" dt="2019-12-03T17:18:55.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6" autoAdjust="0"/>
    <p:restoredTop sz="94660"/>
  </p:normalViewPr>
  <p:slideViewPr>
    <p:cSldViewPr snapToGrid="0">
      <p:cViewPr varScale="1">
        <p:scale>
          <a:sx n="68" d="100"/>
          <a:sy n="68" d="100"/>
        </p:scale>
        <p:origin x="69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lkit Verma" userId="a4552e00-0552-47cb-b71e-a7d55090d807" providerId="ADAL" clId="{84ECA44A-3258-43FB-AC66-A2BDD615B1CB}"/>
    <pc:docChg chg="modSld sldOrd">
      <pc:chgData name="Pulkit Verma" userId="a4552e00-0552-47cb-b71e-a7d55090d807" providerId="ADAL" clId="{84ECA44A-3258-43FB-AC66-A2BDD615B1CB}" dt="2019-12-03T17:18:55.184" v="0"/>
      <pc:docMkLst>
        <pc:docMk/>
      </pc:docMkLst>
      <pc:sldChg chg="ord">
        <pc:chgData name="Pulkit Verma" userId="a4552e00-0552-47cb-b71e-a7d55090d807" providerId="ADAL" clId="{84ECA44A-3258-43FB-AC66-A2BDD615B1CB}" dt="2019-12-03T17:18:55.184" v="0"/>
        <pc:sldMkLst>
          <pc:docMk/>
          <pc:sldMk cId="922396109" sldId="297"/>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1AA728-A2BF-445C-8DEA-39D29B927F6F}" type="doc">
      <dgm:prSet loTypeId="urn:microsoft.com/office/officeart/2005/8/layout/radial6" loCatId="cycle" qsTypeId="urn:microsoft.com/office/officeart/2005/8/quickstyle/simple4" qsCatId="simple" csTypeId="urn:microsoft.com/office/officeart/2005/8/colors/colorful1" csCatId="colorful" phldr="1"/>
      <dgm:spPr/>
      <dgm:t>
        <a:bodyPr/>
        <a:lstStyle/>
        <a:p>
          <a:endParaRPr lang="en-IN"/>
        </a:p>
      </dgm:t>
    </dgm:pt>
    <dgm:pt modelId="{82B1AE6A-5B6B-4312-BFA8-701810A0FAB5}">
      <dgm:prSet phldrT="[Text]"/>
      <dgm:spPr/>
      <dgm:t>
        <a:bodyPr/>
        <a:lstStyle/>
        <a:p>
          <a:r>
            <a:rPr lang="en-US" dirty="0"/>
            <a:t>Customers</a:t>
          </a:r>
          <a:endParaRPr lang="en-IN" dirty="0"/>
        </a:p>
      </dgm:t>
    </dgm:pt>
    <dgm:pt modelId="{F31041C7-289E-4320-ACCB-5E0B9001A769}" type="parTrans" cxnId="{10E11128-0C89-4475-9F65-C77C30D3017B}">
      <dgm:prSet/>
      <dgm:spPr/>
      <dgm:t>
        <a:bodyPr/>
        <a:lstStyle/>
        <a:p>
          <a:endParaRPr lang="en-IN"/>
        </a:p>
      </dgm:t>
    </dgm:pt>
    <dgm:pt modelId="{198B894C-3343-4D28-8711-481ED5FDFA12}" type="sibTrans" cxnId="{10E11128-0C89-4475-9F65-C77C30D3017B}">
      <dgm:prSet/>
      <dgm:spPr/>
      <dgm:t>
        <a:bodyPr/>
        <a:lstStyle/>
        <a:p>
          <a:endParaRPr lang="en-IN"/>
        </a:p>
      </dgm:t>
    </dgm:pt>
    <dgm:pt modelId="{AD093758-E28C-4E9E-B3F5-2892E17BE381}">
      <dgm:prSet phldrT="[Text]"/>
      <dgm:spPr/>
      <dgm:t>
        <a:bodyPr/>
        <a:lstStyle/>
        <a:p>
          <a:r>
            <a:rPr lang="en-US" dirty="0"/>
            <a:t>Consumer behavior</a:t>
          </a:r>
          <a:endParaRPr lang="en-IN" dirty="0"/>
        </a:p>
      </dgm:t>
    </dgm:pt>
    <dgm:pt modelId="{D3CBD76C-E086-4A77-8539-CFEA1BC0D412}" type="parTrans" cxnId="{B43703B2-28B9-4641-8E7D-78EF88C80F72}">
      <dgm:prSet/>
      <dgm:spPr/>
      <dgm:t>
        <a:bodyPr/>
        <a:lstStyle/>
        <a:p>
          <a:endParaRPr lang="en-IN"/>
        </a:p>
      </dgm:t>
    </dgm:pt>
    <dgm:pt modelId="{66AA4B5C-21BB-453C-B94F-D16FBC1CD5BF}" type="sibTrans" cxnId="{B43703B2-28B9-4641-8E7D-78EF88C80F72}">
      <dgm:prSet/>
      <dgm:spPr/>
      <dgm:t>
        <a:bodyPr/>
        <a:lstStyle/>
        <a:p>
          <a:endParaRPr lang="en-IN"/>
        </a:p>
      </dgm:t>
    </dgm:pt>
    <dgm:pt modelId="{47FFF612-FA72-41B9-81B3-20E718754AA2}">
      <dgm:prSet phldrT="[Text]"/>
      <dgm:spPr/>
      <dgm:t>
        <a:bodyPr/>
        <a:lstStyle/>
        <a:p>
          <a:r>
            <a:rPr lang="en-US" dirty="0"/>
            <a:t>Search Engines</a:t>
          </a:r>
          <a:endParaRPr lang="en-IN" dirty="0"/>
        </a:p>
      </dgm:t>
    </dgm:pt>
    <dgm:pt modelId="{17ED7D1B-0021-4926-8BB4-F8BEB34C07E8}" type="parTrans" cxnId="{473D929E-891B-4228-A7B1-5F2B0277BD30}">
      <dgm:prSet/>
      <dgm:spPr/>
      <dgm:t>
        <a:bodyPr/>
        <a:lstStyle/>
        <a:p>
          <a:endParaRPr lang="en-IN"/>
        </a:p>
      </dgm:t>
    </dgm:pt>
    <dgm:pt modelId="{80F23E7D-3010-455F-8843-04842567908B}" type="sibTrans" cxnId="{473D929E-891B-4228-A7B1-5F2B0277BD30}">
      <dgm:prSet/>
      <dgm:spPr/>
      <dgm:t>
        <a:bodyPr/>
        <a:lstStyle/>
        <a:p>
          <a:endParaRPr lang="en-IN"/>
        </a:p>
      </dgm:t>
    </dgm:pt>
    <dgm:pt modelId="{856E6BFA-E4C0-437B-8ED3-E3F594BEEF2F}">
      <dgm:prSet phldrT="[Text]"/>
      <dgm:spPr/>
      <dgm:t>
        <a:bodyPr/>
        <a:lstStyle/>
        <a:p>
          <a:r>
            <a:rPr lang="en-US" dirty="0"/>
            <a:t>Platforms/ two-sided markets</a:t>
          </a:r>
          <a:endParaRPr lang="en-IN" dirty="0"/>
        </a:p>
      </dgm:t>
    </dgm:pt>
    <dgm:pt modelId="{D2EE07BB-7300-48E2-A90A-9ABD7F68B87D}" type="parTrans" cxnId="{91AD5833-E346-4BEA-87E1-09952CD70B3F}">
      <dgm:prSet/>
      <dgm:spPr/>
      <dgm:t>
        <a:bodyPr/>
        <a:lstStyle/>
        <a:p>
          <a:endParaRPr lang="en-IN"/>
        </a:p>
      </dgm:t>
    </dgm:pt>
    <dgm:pt modelId="{190701DC-0478-49F2-9450-4F57477CEFF3}" type="sibTrans" cxnId="{91AD5833-E346-4BEA-87E1-09952CD70B3F}">
      <dgm:prSet/>
      <dgm:spPr/>
      <dgm:t>
        <a:bodyPr/>
        <a:lstStyle/>
        <a:p>
          <a:endParaRPr lang="en-IN"/>
        </a:p>
      </dgm:t>
    </dgm:pt>
    <dgm:pt modelId="{8ED64905-94D9-49E6-B4D0-B2C16013D850}">
      <dgm:prSet phldrT="[Text]"/>
      <dgm:spPr/>
      <dgm:t>
        <a:bodyPr/>
        <a:lstStyle/>
        <a:p>
          <a:r>
            <a:rPr lang="en-US" dirty="0"/>
            <a:t>Contextual Interactions</a:t>
          </a:r>
          <a:endParaRPr lang="en-IN" dirty="0"/>
        </a:p>
      </dgm:t>
    </dgm:pt>
    <dgm:pt modelId="{F7507C27-87AC-4005-BCFA-AC2CDB2F45C6}" type="parTrans" cxnId="{ACF56B8C-34EE-45A0-85D7-633C3474D843}">
      <dgm:prSet/>
      <dgm:spPr/>
      <dgm:t>
        <a:bodyPr/>
        <a:lstStyle/>
        <a:p>
          <a:endParaRPr lang="en-IN"/>
        </a:p>
      </dgm:t>
    </dgm:pt>
    <dgm:pt modelId="{5CF4F29E-688E-452D-AAFD-253252F5CA63}" type="sibTrans" cxnId="{ACF56B8C-34EE-45A0-85D7-633C3474D843}">
      <dgm:prSet/>
      <dgm:spPr/>
      <dgm:t>
        <a:bodyPr/>
        <a:lstStyle/>
        <a:p>
          <a:endParaRPr lang="en-IN"/>
        </a:p>
      </dgm:t>
    </dgm:pt>
    <dgm:pt modelId="{4152285C-A845-42A7-9336-A6D02C808501}">
      <dgm:prSet phldrT="[Text]"/>
      <dgm:spPr/>
      <dgm:t>
        <a:bodyPr/>
        <a:lstStyle/>
        <a:p>
          <a:r>
            <a:rPr lang="en-US" dirty="0"/>
            <a:t>Social Media &amp; UGC</a:t>
          </a:r>
          <a:endParaRPr lang="en-IN" dirty="0"/>
        </a:p>
      </dgm:t>
    </dgm:pt>
    <dgm:pt modelId="{E7180F72-8C65-4E2E-9223-70E2FCD4601B}" type="parTrans" cxnId="{D1E53F4E-DA33-453D-871C-19BAA0594B99}">
      <dgm:prSet/>
      <dgm:spPr/>
      <dgm:t>
        <a:bodyPr/>
        <a:lstStyle/>
        <a:p>
          <a:endParaRPr lang="en-IN"/>
        </a:p>
      </dgm:t>
    </dgm:pt>
    <dgm:pt modelId="{CA75513B-FE83-4052-8490-DED85B798000}" type="sibTrans" cxnId="{D1E53F4E-DA33-453D-871C-19BAA0594B99}">
      <dgm:prSet/>
      <dgm:spPr/>
      <dgm:t>
        <a:bodyPr/>
        <a:lstStyle/>
        <a:p>
          <a:endParaRPr lang="en-IN"/>
        </a:p>
      </dgm:t>
    </dgm:pt>
    <dgm:pt modelId="{573433B1-7DD9-40A4-B5D7-A16C06614B87}" type="pres">
      <dgm:prSet presAssocID="{2B1AA728-A2BF-445C-8DEA-39D29B927F6F}" presName="Name0" presStyleCnt="0">
        <dgm:presLayoutVars>
          <dgm:chMax val="1"/>
          <dgm:dir/>
          <dgm:animLvl val="ctr"/>
          <dgm:resizeHandles val="exact"/>
        </dgm:presLayoutVars>
      </dgm:prSet>
      <dgm:spPr/>
    </dgm:pt>
    <dgm:pt modelId="{0199B754-AEEC-410E-B457-FC9E51C20661}" type="pres">
      <dgm:prSet presAssocID="{82B1AE6A-5B6B-4312-BFA8-701810A0FAB5}" presName="centerShape" presStyleLbl="node0" presStyleIdx="0" presStyleCnt="1"/>
      <dgm:spPr/>
    </dgm:pt>
    <dgm:pt modelId="{F897615E-BC42-4566-873C-3193990296DB}" type="pres">
      <dgm:prSet presAssocID="{AD093758-E28C-4E9E-B3F5-2892E17BE381}" presName="node" presStyleLbl="node1" presStyleIdx="0" presStyleCnt="5">
        <dgm:presLayoutVars>
          <dgm:bulletEnabled val="1"/>
        </dgm:presLayoutVars>
      </dgm:prSet>
      <dgm:spPr/>
    </dgm:pt>
    <dgm:pt modelId="{71B1A4FE-6C9C-43E1-BE12-F5D24F9B5A72}" type="pres">
      <dgm:prSet presAssocID="{AD093758-E28C-4E9E-B3F5-2892E17BE381}" presName="dummy" presStyleCnt="0"/>
      <dgm:spPr/>
    </dgm:pt>
    <dgm:pt modelId="{D6133C7D-D62C-4147-A1C3-6B6C9D36FC32}" type="pres">
      <dgm:prSet presAssocID="{66AA4B5C-21BB-453C-B94F-D16FBC1CD5BF}" presName="sibTrans" presStyleLbl="sibTrans2D1" presStyleIdx="0" presStyleCnt="5"/>
      <dgm:spPr/>
    </dgm:pt>
    <dgm:pt modelId="{09465151-2E43-4CF8-BAB8-BCBD05CC2F89}" type="pres">
      <dgm:prSet presAssocID="{47FFF612-FA72-41B9-81B3-20E718754AA2}" presName="node" presStyleLbl="node1" presStyleIdx="1" presStyleCnt="5">
        <dgm:presLayoutVars>
          <dgm:bulletEnabled val="1"/>
        </dgm:presLayoutVars>
      </dgm:prSet>
      <dgm:spPr/>
    </dgm:pt>
    <dgm:pt modelId="{B3C4AD5B-B5B7-4BB7-BB0F-53B430911385}" type="pres">
      <dgm:prSet presAssocID="{47FFF612-FA72-41B9-81B3-20E718754AA2}" presName="dummy" presStyleCnt="0"/>
      <dgm:spPr/>
    </dgm:pt>
    <dgm:pt modelId="{1651F8EC-487D-4873-B801-54BA109A3BF3}" type="pres">
      <dgm:prSet presAssocID="{80F23E7D-3010-455F-8843-04842567908B}" presName="sibTrans" presStyleLbl="sibTrans2D1" presStyleIdx="1" presStyleCnt="5"/>
      <dgm:spPr/>
    </dgm:pt>
    <dgm:pt modelId="{393C7889-E0B9-41C6-8E67-D25D91E0D8F2}" type="pres">
      <dgm:prSet presAssocID="{856E6BFA-E4C0-437B-8ED3-E3F594BEEF2F}" presName="node" presStyleLbl="node1" presStyleIdx="2" presStyleCnt="5">
        <dgm:presLayoutVars>
          <dgm:bulletEnabled val="1"/>
        </dgm:presLayoutVars>
      </dgm:prSet>
      <dgm:spPr/>
    </dgm:pt>
    <dgm:pt modelId="{1C2CD73D-447D-49E3-B84B-1EE5AC1980A0}" type="pres">
      <dgm:prSet presAssocID="{856E6BFA-E4C0-437B-8ED3-E3F594BEEF2F}" presName="dummy" presStyleCnt="0"/>
      <dgm:spPr/>
    </dgm:pt>
    <dgm:pt modelId="{C1684239-F94F-4B3B-881F-114A1471EE90}" type="pres">
      <dgm:prSet presAssocID="{190701DC-0478-49F2-9450-4F57477CEFF3}" presName="sibTrans" presStyleLbl="sibTrans2D1" presStyleIdx="2" presStyleCnt="5"/>
      <dgm:spPr/>
    </dgm:pt>
    <dgm:pt modelId="{04E03625-9332-49A9-8AA0-789F1A1784A8}" type="pres">
      <dgm:prSet presAssocID="{8ED64905-94D9-49E6-B4D0-B2C16013D850}" presName="node" presStyleLbl="node1" presStyleIdx="3" presStyleCnt="5">
        <dgm:presLayoutVars>
          <dgm:bulletEnabled val="1"/>
        </dgm:presLayoutVars>
      </dgm:prSet>
      <dgm:spPr/>
    </dgm:pt>
    <dgm:pt modelId="{282BBB7C-6482-4507-B0C3-E1EAC98F9323}" type="pres">
      <dgm:prSet presAssocID="{8ED64905-94D9-49E6-B4D0-B2C16013D850}" presName="dummy" presStyleCnt="0"/>
      <dgm:spPr/>
    </dgm:pt>
    <dgm:pt modelId="{6C8A3095-7B88-4B97-87F3-87938E9CAE85}" type="pres">
      <dgm:prSet presAssocID="{5CF4F29E-688E-452D-AAFD-253252F5CA63}" presName="sibTrans" presStyleLbl="sibTrans2D1" presStyleIdx="3" presStyleCnt="5"/>
      <dgm:spPr/>
    </dgm:pt>
    <dgm:pt modelId="{37EF132E-F264-4FC9-8B12-5F8C05A1C316}" type="pres">
      <dgm:prSet presAssocID="{4152285C-A845-42A7-9336-A6D02C808501}" presName="node" presStyleLbl="node1" presStyleIdx="4" presStyleCnt="5">
        <dgm:presLayoutVars>
          <dgm:bulletEnabled val="1"/>
        </dgm:presLayoutVars>
      </dgm:prSet>
      <dgm:spPr/>
    </dgm:pt>
    <dgm:pt modelId="{3B9662BF-0D34-4E06-AA85-4B0AEA8899E1}" type="pres">
      <dgm:prSet presAssocID="{4152285C-A845-42A7-9336-A6D02C808501}" presName="dummy" presStyleCnt="0"/>
      <dgm:spPr/>
    </dgm:pt>
    <dgm:pt modelId="{B0BBC476-9F9E-4DC8-B0F8-E6601B2AC6F1}" type="pres">
      <dgm:prSet presAssocID="{CA75513B-FE83-4052-8490-DED85B798000}" presName="sibTrans" presStyleLbl="sibTrans2D1" presStyleIdx="4" presStyleCnt="5"/>
      <dgm:spPr/>
    </dgm:pt>
  </dgm:ptLst>
  <dgm:cxnLst>
    <dgm:cxn modelId="{320FE616-3749-4494-A767-2141120021A3}" type="presOf" srcId="{856E6BFA-E4C0-437B-8ED3-E3F594BEEF2F}" destId="{393C7889-E0B9-41C6-8E67-D25D91E0D8F2}" srcOrd="0" destOrd="0" presId="urn:microsoft.com/office/officeart/2005/8/layout/radial6"/>
    <dgm:cxn modelId="{C2EC3D1F-8292-464F-821D-B24EE3E789AC}" type="presOf" srcId="{CA75513B-FE83-4052-8490-DED85B798000}" destId="{B0BBC476-9F9E-4DC8-B0F8-E6601B2AC6F1}" srcOrd="0" destOrd="0" presId="urn:microsoft.com/office/officeart/2005/8/layout/radial6"/>
    <dgm:cxn modelId="{AAA1DE1F-648F-4585-866E-0B37E5852E18}" type="presOf" srcId="{8ED64905-94D9-49E6-B4D0-B2C16013D850}" destId="{04E03625-9332-49A9-8AA0-789F1A1784A8}" srcOrd="0" destOrd="0" presId="urn:microsoft.com/office/officeart/2005/8/layout/radial6"/>
    <dgm:cxn modelId="{4DE1DA27-1CF1-4F6E-81F9-E3F416445575}" type="presOf" srcId="{190701DC-0478-49F2-9450-4F57477CEFF3}" destId="{C1684239-F94F-4B3B-881F-114A1471EE90}" srcOrd="0" destOrd="0" presId="urn:microsoft.com/office/officeart/2005/8/layout/radial6"/>
    <dgm:cxn modelId="{10E11128-0C89-4475-9F65-C77C30D3017B}" srcId="{2B1AA728-A2BF-445C-8DEA-39D29B927F6F}" destId="{82B1AE6A-5B6B-4312-BFA8-701810A0FAB5}" srcOrd="0" destOrd="0" parTransId="{F31041C7-289E-4320-ACCB-5E0B9001A769}" sibTransId="{198B894C-3343-4D28-8711-481ED5FDFA12}"/>
    <dgm:cxn modelId="{91AD5833-E346-4BEA-87E1-09952CD70B3F}" srcId="{82B1AE6A-5B6B-4312-BFA8-701810A0FAB5}" destId="{856E6BFA-E4C0-437B-8ED3-E3F594BEEF2F}" srcOrd="2" destOrd="0" parTransId="{D2EE07BB-7300-48E2-A90A-9ABD7F68B87D}" sibTransId="{190701DC-0478-49F2-9450-4F57477CEFF3}"/>
    <dgm:cxn modelId="{F82D7934-B9B2-44E1-B904-84774FE88E3D}" type="presOf" srcId="{47FFF612-FA72-41B9-81B3-20E718754AA2}" destId="{09465151-2E43-4CF8-BAB8-BCBD05CC2F89}" srcOrd="0" destOrd="0" presId="urn:microsoft.com/office/officeart/2005/8/layout/radial6"/>
    <dgm:cxn modelId="{4627B241-5A86-4E21-BE05-97DC14226455}" type="presOf" srcId="{80F23E7D-3010-455F-8843-04842567908B}" destId="{1651F8EC-487D-4873-B801-54BA109A3BF3}" srcOrd="0" destOrd="0" presId="urn:microsoft.com/office/officeart/2005/8/layout/radial6"/>
    <dgm:cxn modelId="{D1E53F4E-DA33-453D-871C-19BAA0594B99}" srcId="{82B1AE6A-5B6B-4312-BFA8-701810A0FAB5}" destId="{4152285C-A845-42A7-9336-A6D02C808501}" srcOrd="4" destOrd="0" parTransId="{E7180F72-8C65-4E2E-9223-70E2FCD4601B}" sibTransId="{CA75513B-FE83-4052-8490-DED85B798000}"/>
    <dgm:cxn modelId="{A2F68585-8E3F-41BE-A672-1C9AF27AF241}" type="presOf" srcId="{5CF4F29E-688E-452D-AAFD-253252F5CA63}" destId="{6C8A3095-7B88-4B97-87F3-87938E9CAE85}" srcOrd="0" destOrd="0" presId="urn:microsoft.com/office/officeart/2005/8/layout/radial6"/>
    <dgm:cxn modelId="{1B44F886-3AA9-42E1-A740-121FC2238AB9}" type="presOf" srcId="{66AA4B5C-21BB-453C-B94F-D16FBC1CD5BF}" destId="{D6133C7D-D62C-4147-A1C3-6B6C9D36FC32}" srcOrd="0" destOrd="0" presId="urn:microsoft.com/office/officeart/2005/8/layout/radial6"/>
    <dgm:cxn modelId="{ACF56B8C-34EE-45A0-85D7-633C3474D843}" srcId="{82B1AE6A-5B6B-4312-BFA8-701810A0FAB5}" destId="{8ED64905-94D9-49E6-B4D0-B2C16013D850}" srcOrd="3" destOrd="0" parTransId="{F7507C27-87AC-4005-BCFA-AC2CDB2F45C6}" sibTransId="{5CF4F29E-688E-452D-AAFD-253252F5CA63}"/>
    <dgm:cxn modelId="{473D929E-891B-4228-A7B1-5F2B0277BD30}" srcId="{82B1AE6A-5B6B-4312-BFA8-701810A0FAB5}" destId="{47FFF612-FA72-41B9-81B3-20E718754AA2}" srcOrd="1" destOrd="0" parTransId="{17ED7D1B-0021-4926-8BB4-F8BEB34C07E8}" sibTransId="{80F23E7D-3010-455F-8843-04842567908B}"/>
    <dgm:cxn modelId="{B43703B2-28B9-4641-8E7D-78EF88C80F72}" srcId="{82B1AE6A-5B6B-4312-BFA8-701810A0FAB5}" destId="{AD093758-E28C-4E9E-B3F5-2892E17BE381}" srcOrd="0" destOrd="0" parTransId="{D3CBD76C-E086-4A77-8539-CFEA1BC0D412}" sibTransId="{66AA4B5C-21BB-453C-B94F-D16FBC1CD5BF}"/>
    <dgm:cxn modelId="{44DE44BE-77C2-4DE3-85B8-B2FD4EA9E400}" type="presOf" srcId="{AD093758-E28C-4E9E-B3F5-2892E17BE381}" destId="{F897615E-BC42-4566-873C-3193990296DB}" srcOrd="0" destOrd="0" presId="urn:microsoft.com/office/officeart/2005/8/layout/radial6"/>
    <dgm:cxn modelId="{4ED665DF-B8AA-4212-9407-D33177723671}" type="presOf" srcId="{4152285C-A845-42A7-9336-A6D02C808501}" destId="{37EF132E-F264-4FC9-8B12-5F8C05A1C316}" srcOrd="0" destOrd="0" presId="urn:microsoft.com/office/officeart/2005/8/layout/radial6"/>
    <dgm:cxn modelId="{521BFCE6-BFC0-494A-8D5B-B527185D92A1}" type="presOf" srcId="{2B1AA728-A2BF-445C-8DEA-39D29B927F6F}" destId="{573433B1-7DD9-40A4-B5D7-A16C06614B87}" srcOrd="0" destOrd="0" presId="urn:microsoft.com/office/officeart/2005/8/layout/radial6"/>
    <dgm:cxn modelId="{B2D351E8-D032-42EA-ACAA-521BA49290ED}" type="presOf" srcId="{82B1AE6A-5B6B-4312-BFA8-701810A0FAB5}" destId="{0199B754-AEEC-410E-B457-FC9E51C20661}" srcOrd="0" destOrd="0" presId="urn:microsoft.com/office/officeart/2005/8/layout/radial6"/>
    <dgm:cxn modelId="{EB859CB0-611E-4613-89DB-4CC50CA13A31}" type="presParOf" srcId="{573433B1-7DD9-40A4-B5D7-A16C06614B87}" destId="{0199B754-AEEC-410E-B457-FC9E51C20661}" srcOrd="0" destOrd="0" presId="urn:microsoft.com/office/officeart/2005/8/layout/radial6"/>
    <dgm:cxn modelId="{740902B4-5C6A-490D-A605-39F13ECE07B8}" type="presParOf" srcId="{573433B1-7DD9-40A4-B5D7-A16C06614B87}" destId="{F897615E-BC42-4566-873C-3193990296DB}" srcOrd="1" destOrd="0" presId="urn:microsoft.com/office/officeart/2005/8/layout/radial6"/>
    <dgm:cxn modelId="{5B4E3C19-D2EF-41BF-A10E-364E770154F2}" type="presParOf" srcId="{573433B1-7DD9-40A4-B5D7-A16C06614B87}" destId="{71B1A4FE-6C9C-43E1-BE12-F5D24F9B5A72}" srcOrd="2" destOrd="0" presId="urn:microsoft.com/office/officeart/2005/8/layout/radial6"/>
    <dgm:cxn modelId="{E4D426C7-E8BE-42BE-A0F0-A88BCB8DFD29}" type="presParOf" srcId="{573433B1-7DD9-40A4-B5D7-A16C06614B87}" destId="{D6133C7D-D62C-4147-A1C3-6B6C9D36FC32}" srcOrd="3" destOrd="0" presId="urn:microsoft.com/office/officeart/2005/8/layout/radial6"/>
    <dgm:cxn modelId="{1501018A-C01B-47E6-8955-54B68189A3BF}" type="presParOf" srcId="{573433B1-7DD9-40A4-B5D7-A16C06614B87}" destId="{09465151-2E43-4CF8-BAB8-BCBD05CC2F89}" srcOrd="4" destOrd="0" presId="urn:microsoft.com/office/officeart/2005/8/layout/radial6"/>
    <dgm:cxn modelId="{3BA9BF60-E72A-404D-AB26-963EF8BD2A92}" type="presParOf" srcId="{573433B1-7DD9-40A4-B5D7-A16C06614B87}" destId="{B3C4AD5B-B5B7-4BB7-BB0F-53B430911385}" srcOrd="5" destOrd="0" presId="urn:microsoft.com/office/officeart/2005/8/layout/radial6"/>
    <dgm:cxn modelId="{D1E34CEF-DDF0-4460-B492-F7B13D8EEC45}" type="presParOf" srcId="{573433B1-7DD9-40A4-B5D7-A16C06614B87}" destId="{1651F8EC-487D-4873-B801-54BA109A3BF3}" srcOrd="6" destOrd="0" presId="urn:microsoft.com/office/officeart/2005/8/layout/radial6"/>
    <dgm:cxn modelId="{AFF39F4C-6F4F-4E3B-AB05-572F69A75512}" type="presParOf" srcId="{573433B1-7DD9-40A4-B5D7-A16C06614B87}" destId="{393C7889-E0B9-41C6-8E67-D25D91E0D8F2}" srcOrd="7" destOrd="0" presId="urn:microsoft.com/office/officeart/2005/8/layout/radial6"/>
    <dgm:cxn modelId="{B8CBC6C9-CC33-4099-AFA7-3735FFEE0959}" type="presParOf" srcId="{573433B1-7DD9-40A4-B5D7-A16C06614B87}" destId="{1C2CD73D-447D-49E3-B84B-1EE5AC1980A0}" srcOrd="8" destOrd="0" presId="urn:microsoft.com/office/officeart/2005/8/layout/radial6"/>
    <dgm:cxn modelId="{45358EF3-DD64-4C7E-947B-EBCDA1C8BF18}" type="presParOf" srcId="{573433B1-7DD9-40A4-B5D7-A16C06614B87}" destId="{C1684239-F94F-4B3B-881F-114A1471EE90}" srcOrd="9" destOrd="0" presId="urn:microsoft.com/office/officeart/2005/8/layout/radial6"/>
    <dgm:cxn modelId="{726FED02-1CDA-4D65-9953-A73C6B77A865}" type="presParOf" srcId="{573433B1-7DD9-40A4-B5D7-A16C06614B87}" destId="{04E03625-9332-49A9-8AA0-789F1A1784A8}" srcOrd="10" destOrd="0" presId="urn:microsoft.com/office/officeart/2005/8/layout/radial6"/>
    <dgm:cxn modelId="{E3C6B6B7-6616-4F88-A883-3409DB06A6A3}" type="presParOf" srcId="{573433B1-7DD9-40A4-B5D7-A16C06614B87}" destId="{282BBB7C-6482-4507-B0C3-E1EAC98F9323}" srcOrd="11" destOrd="0" presId="urn:microsoft.com/office/officeart/2005/8/layout/radial6"/>
    <dgm:cxn modelId="{8CAB1505-C9D8-426A-A0D1-60E86D61A17D}" type="presParOf" srcId="{573433B1-7DD9-40A4-B5D7-A16C06614B87}" destId="{6C8A3095-7B88-4B97-87F3-87938E9CAE85}" srcOrd="12" destOrd="0" presId="urn:microsoft.com/office/officeart/2005/8/layout/radial6"/>
    <dgm:cxn modelId="{3A3EECF8-F463-4577-9330-68B9070432D2}" type="presParOf" srcId="{573433B1-7DD9-40A4-B5D7-A16C06614B87}" destId="{37EF132E-F264-4FC9-8B12-5F8C05A1C316}" srcOrd="13" destOrd="0" presId="urn:microsoft.com/office/officeart/2005/8/layout/radial6"/>
    <dgm:cxn modelId="{6DBD80FE-195D-4C9C-9AA6-78C8368B7C15}" type="presParOf" srcId="{573433B1-7DD9-40A4-B5D7-A16C06614B87}" destId="{3B9662BF-0D34-4E06-AA85-4B0AEA8899E1}" srcOrd="14" destOrd="0" presId="urn:microsoft.com/office/officeart/2005/8/layout/radial6"/>
    <dgm:cxn modelId="{722549C7-E539-493C-9BB2-36FFBAD0F6F3}" type="presParOf" srcId="{573433B1-7DD9-40A4-B5D7-A16C06614B87}" destId="{B0BBC476-9F9E-4DC8-B0F8-E6601B2AC6F1}"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0953C5-DCEB-4FF6-B84B-913582E9A030}" type="doc">
      <dgm:prSet loTypeId="urn:microsoft.com/office/officeart/2005/8/layout/cycle1" loCatId="cycle" qsTypeId="urn:microsoft.com/office/officeart/2005/8/quickstyle/simple1" qsCatId="simple" csTypeId="urn:microsoft.com/office/officeart/2005/8/colors/colorful1" csCatId="colorful" phldr="1"/>
      <dgm:spPr/>
      <dgm:t>
        <a:bodyPr/>
        <a:lstStyle/>
        <a:p>
          <a:endParaRPr lang="en-IN"/>
        </a:p>
      </dgm:t>
    </dgm:pt>
    <dgm:pt modelId="{2308DB3E-DCC3-4CF8-9834-528E6B67DBB3}">
      <dgm:prSet phldrT="[Text]"/>
      <dgm:spPr/>
      <dgm:t>
        <a:bodyPr/>
        <a:lstStyle/>
        <a:p>
          <a:r>
            <a:rPr lang="en-US" dirty="0"/>
            <a:t>Consider</a:t>
          </a:r>
          <a:endParaRPr lang="en-IN" dirty="0"/>
        </a:p>
      </dgm:t>
    </dgm:pt>
    <dgm:pt modelId="{37D1B3D2-942D-4265-98E2-1A7284ECAC4E}" type="parTrans" cxnId="{42530890-0C66-4686-A9DA-E45E8EDC1F08}">
      <dgm:prSet/>
      <dgm:spPr/>
      <dgm:t>
        <a:bodyPr/>
        <a:lstStyle/>
        <a:p>
          <a:endParaRPr lang="en-IN"/>
        </a:p>
      </dgm:t>
    </dgm:pt>
    <dgm:pt modelId="{55A3E5FA-7379-4E31-9992-08D7568B210B}" type="sibTrans" cxnId="{42530890-0C66-4686-A9DA-E45E8EDC1F08}">
      <dgm:prSet/>
      <dgm:spPr/>
      <dgm:t>
        <a:bodyPr/>
        <a:lstStyle/>
        <a:p>
          <a:endParaRPr lang="en-IN"/>
        </a:p>
      </dgm:t>
    </dgm:pt>
    <dgm:pt modelId="{50867074-4F7A-4813-BFD6-F6350DF4BD21}">
      <dgm:prSet phldrT="[Text]"/>
      <dgm:spPr/>
      <dgm:t>
        <a:bodyPr/>
        <a:lstStyle/>
        <a:p>
          <a:r>
            <a:rPr lang="en-US" dirty="0"/>
            <a:t>Evaluate</a:t>
          </a:r>
          <a:endParaRPr lang="en-IN" dirty="0"/>
        </a:p>
      </dgm:t>
    </dgm:pt>
    <dgm:pt modelId="{1B1C7B3A-57C8-4B95-81CC-7DBB4B4DC3A1}" type="parTrans" cxnId="{48EBA426-960D-4391-98E1-9A647FCD7D6D}">
      <dgm:prSet/>
      <dgm:spPr/>
      <dgm:t>
        <a:bodyPr/>
        <a:lstStyle/>
        <a:p>
          <a:endParaRPr lang="en-IN"/>
        </a:p>
      </dgm:t>
    </dgm:pt>
    <dgm:pt modelId="{47A2AAEA-064C-4EBB-B8FA-9EDF7496FAC3}" type="sibTrans" cxnId="{48EBA426-960D-4391-98E1-9A647FCD7D6D}">
      <dgm:prSet/>
      <dgm:spPr/>
      <dgm:t>
        <a:bodyPr/>
        <a:lstStyle/>
        <a:p>
          <a:endParaRPr lang="en-IN"/>
        </a:p>
      </dgm:t>
    </dgm:pt>
    <dgm:pt modelId="{E0AE99EB-50D6-4FE1-BDBB-B24B7B6DA790}">
      <dgm:prSet phldrT="[Text]"/>
      <dgm:spPr/>
      <dgm:t>
        <a:bodyPr/>
        <a:lstStyle/>
        <a:p>
          <a:r>
            <a:rPr lang="en-US" dirty="0"/>
            <a:t>Buy</a:t>
          </a:r>
          <a:endParaRPr lang="en-IN" dirty="0"/>
        </a:p>
      </dgm:t>
    </dgm:pt>
    <dgm:pt modelId="{3B51FAC1-551F-4536-AD59-0F75CE62059F}" type="parTrans" cxnId="{006F0930-A3AF-4F7B-9FDD-79C43C8F7CD6}">
      <dgm:prSet/>
      <dgm:spPr/>
      <dgm:t>
        <a:bodyPr/>
        <a:lstStyle/>
        <a:p>
          <a:endParaRPr lang="en-IN"/>
        </a:p>
      </dgm:t>
    </dgm:pt>
    <dgm:pt modelId="{931B94E1-A3C9-4718-946B-F31981F5F860}" type="sibTrans" cxnId="{006F0930-A3AF-4F7B-9FDD-79C43C8F7CD6}">
      <dgm:prSet/>
      <dgm:spPr/>
      <dgm:t>
        <a:bodyPr/>
        <a:lstStyle/>
        <a:p>
          <a:endParaRPr lang="en-IN"/>
        </a:p>
      </dgm:t>
    </dgm:pt>
    <dgm:pt modelId="{E5D56D4D-9BBA-472D-BD0D-47DFCA30DDBB}">
      <dgm:prSet phldrT="[Text]"/>
      <dgm:spPr/>
      <dgm:t>
        <a:bodyPr/>
        <a:lstStyle/>
        <a:p>
          <a:r>
            <a:rPr lang="en-US" dirty="0"/>
            <a:t>Enjoy/Advocate</a:t>
          </a:r>
          <a:endParaRPr lang="en-IN" dirty="0"/>
        </a:p>
      </dgm:t>
    </dgm:pt>
    <dgm:pt modelId="{925DADAA-371B-41F8-A6A5-06AE8064D9F8}" type="parTrans" cxnId="{BCEF21A0-BF61-49EA-AC6B-E9F08A90877B}">
      <dgm:prSet/>
      <dgm:spPr/>
      <dgm:t>
        <a:bodyPr/>
        <a:lstStyle/>
        <a:p>
          <a:endParaRPr lang="en-IN"/>
        </a:p>
      </dgm:t>
    </dgm:pt>
    <dgm:pt modelId="{24739670-6A97-4D6F-B054-B4D628EC0C0B}" type="sibTrans" cxnId="{BCEF21A0-BF61-49EA-AC6B-E9F08A90877B}">
      <dgm:prSet/>
      <dgm:spPr/>
      <dgm:t>
        <a:bodyPr/>
        <a:lstStyle/>
        <a:p>
          <a:endParaRPr lang="en-IN"/>
        </a:p>
      </dgm:t>
    </dgm:pt>
    <dgm:pt modelId="{E0103601-ED5B-4A9E-B70A-320F86B96B75}" type="pres">
      <dgm:prSet presAssocID="{6A0953C5-DCEB-4FF6-B84B-913582E9A030}" presName="cycle" presStyleCnt="0">
        <dgm:presLayoutVars>
          <dgm:dir/>
          <dgm:resizeHandles val="exact"/>
        </dgm:presLayoutVars>
      </dgm:prSet>
      <dgm:spPr/>
    </dgm:pt>
    <dgm:pt modelId="{9C0CE856-3F77-47EE-9B61-B6AA3DA933EF}" type="pres">
      <dgm:prSet presAssocID="{2308DB3E-DCC3-4CF8-9834-528E6B67DBB3}" presName="dummy" presStyleCnt="0"/>
      <dgm:spPr/>
    </dgm:pt>
    <dgm:pt modelId="{57500681-EE32-446C-A208-49E0F5D6FE62}" type="pres">
      <dgm:prSet presAssocID="{2308DB3E-DCC3-4CF8-9834-528E6B67DBB3}" presName="node" presStyleLbl="revTx" presStyleIdx="0" presStyleCnt="4">
        <dgm:presLayoutVars>
          <dgm:bulletEnabled val="1"/>
        </dgm:presLayoutVars>
      </dgm:prSet>
      <dgm:spPr/>
    </dgm:pt>
    <dgm:pt modelId="{A4058227-BB40-48BD-A0F5-64CB34082682}" type="pres">
      <dgm:prSet presAssocID="{55A3E5FA-7379-4E31-9992-08D7568B210B}" presName="sibTrans" presStyleLbl="node1" presStyleIdx="0" presStyleCnt="4"/>
      <dgm:spPr/>
    </dgm:pt>
    <dgm:pt modelId="{2C12EA83-8EFF-4E4A-AFE8-7ADB6A9542B9}" type="pres">
      <dgm:prSet presAssocID="{50867074-4F7A-4813-BFD6-F6350DF4BD21}" presName="dummy" presStyleCnt="0"/>
      <dgm:spPr/>
    </dgm:pt>
    <dgm:pt modelId="{4D373FFC-F852-40A1-8443-1FDF04D9E2F4}" type="pres">
      <dgm:prSet presAssocID="{50867074-4F7A-4813-BFD6-F6350DF4BD21}" presName="node" presStyleLbl="revTx" presStyleIdx="1" presStyleCnt="4">
        <dgm:presLayoutVars>
          <dgm:bulletEnabled val="1"/>
        </dgm:presLayoutVars>
      </dgm:prSet>
      <dgm:spPr/>
    </dgm:pt>
    <dgm:pt modelId="{2C5A3B20-0C13-4A2E-8436-EE7C3578516B}" type="pres">
      <dgm:prSet presAssocID="{47A2AAEA-064C-4EBB-B8FA-9EDF7496FAC3}" presName="sibTrans" presStyleLbl="node1" presStyleIdx="1" presStyleCnt="4"/>
      <dgm:spPr/>
    </dgm:pt>
    <dgm:pt modelId="{EE4B5DE1-63C5-4B3E-ABE4-C284E32998C3}" type="pres">
      <dgm:prSet presAssocID="{E0AE99EB-50D6-4FE1-BDBB-B24B7B6DA790}" presName="dummy" presStyleCnt="0"/>
      <dgm:spPr/>
    </dgm:pt>
    <dgm:pt modelId="{89FB9C6E-3920-4F2D-A710-8C12F20C207A}" type="pres">
      <dgm:prSet presAssocID="{E0AE99EB-50D6-4FE1-BDBB-B24B7B6DA790}" presName="node" presStyleLbl="revTx" presStyleIdx="2" presStyleCnt="4">
        <dgm:presLayoutVars>
          <dgm:bulletEnabled val="1"/>
        </dgm:presLayoutVars>
      </dgm:prSet>
      <dgm:spPr/>
    </dgm:pt>
    <dgm:pt modelId="{3BE9D4E9-C519-4852-BFAA-5BE89F0C32E6}" type="pres">
      <dgm:prSet presAssocID="{931B94E1-A3C9-4718-946B-F31981F5F860}" presName="sibTrans" presStyleLbl="node1" presStyleIdx="2" presStyleCnt="4"/>
      <dgm:spPr/>
    </dgm:pt>
    <dgm:pt modelId="{6534782A-C4AF-4D30-A1E8-1F48770C18A8}" type="pres">
      <dgm:prSet presAssocID="{E5D56D4D-9BBA-472D-BD0D-47DFCA30DDBB}" presName="dummy" presStyleCnt="0"/>
      <dgm:spPr/>
    </dgm:pt>
    <dgm:pt modelId="{6927D8D7-DA97-40DC-80D8-E77484EAECD8}" type="pres">
      <dgm:prSet presAssocID="{E5D56D4D-9BBA-472D-BD0D-47DFCA30DDBB}" presName="node" presStyleLbl="revTx" presStyleIdx="3" presStyleCnt="4">
        <dgm:presLayoutVars>
          <dgm:bulletEnabled val="1"/>
        </dgm:presLayoutVars>
      </dgm:prSet>
      <dgm:spPr/>
    </dgm:pt>
    <dgm:pt modelId="{C876E3A2-F520-412D-AAEF-79FB458AFBB9}" type="pres">
      <dgm:prSet presAssocID="{24739670-6A97-4D6F-B054-B4D628EC0C0B}" presName="sibTrans" presStyleLbl="node1" presStyleIdx="3" presStyleCnt="4"/>
      <dgm:spPr/>
    </dgm:pt>
  </dgm:ptLst>
  <dgm:cxnLst>
    <dgm:cxn modelId="{F8BAB51B-AF53-407F-84B0-3B912EB00A2E}" type="presOf" srcId="{50867074-4F7A-4813-BFD6-F6350DF4BD21}" destId="{4D373FFC-F852-40A1-8443-1FDF04D9E2F4}" srcOrd="0" destOrd="0" presId="urn:microsoft.com/office/officeart/2005/8/layout/cycle1"/>
    <dgm:cxn modelId="{48EBA426-960D-4391-98E1-9A647FCD7D6D}" srcId="{6A0953C5-DCEB-4FF6-B84B-913582E9A030}" destId="{50867074-4F7A-4813-BFD6-F6350DF4BD21}" srcOrd="1" destOrd="0" parTransId="{1B1C7B3A-57C8-4B95-81CC-7DBB4B4DC3A1}" sibTransId="{47A2AAEA-064C-4EBB-B8FA-9EDF7496FAC3}"/>
    <dgm:cxn modelId="{006F0930-A3AF-4F7B-9FDD-79C43C8F7CD6}" srcId="{6A0953C5-DCEB-4FF6-B84B-913582E9A030}" destId="{E0AE99EB-50D6-4FE1-BDBB-B24B7B6DA790}" srcOrd="2" destOrd="0" parTransId="{3B51FAC1-551F-4536-AD59-0F75CE62059F}" sibTransId="{931B94E1-A3C9-4718-946B-F31981F5F860}"/>
    <dgm:cxn modelId="{23626F30-D1FD-4E72-AAF4-C17F6467D2A8}" type="presOf" srcId="{2308DB3E-DCC3-4CF8-9834-528E6B67DBB3}" destId="{57500681-EE32-446C-A208-49E0F5D6FE62}" srcOrd="0" destOrd="0" presId="urn:microsoft.com/office/officeart/2005/8/layout/cycle1"/>
    <dgm:cxn modelId="{D915A948-2B6C-4F71-B2C2-661A3E375F85}" type="presOf" srcId="{24739670-6A97-4D6F-B054-B4D628EC0C0B}" destId="{C876E3A2-F520-412D-AAEF-79FB458AFBB9}" srcOrd="0" destOrd="0" presId="urn:microsoft.com/office/officeart/2005/8/layout/cycle1"/>
    <dgm:cxn modelId="{545A9656-8FB9-4D51-8B43-90E831AD1D63}" type="presOf" srcId="{6A0953C5-DCEB-4FF6-B84B-913582E9A030}" destId="{E0103601-ED5B-4A9E-B70A-320F86B96B75}" srcOrd="0" destOrd="0" presId="urn:microsoft.com/office/officeart/2005/8/layout/cycle1"/>
    <dgm:cxn modelId="{6254BF7D-7EF7-404D-8653-D6F61F1E5EFA}" type="presOf" srcId="{47A2AAEA-064C-4EBB-B8FA-9EDF7496FAC3}" destId="{2C5A3B20-0C13-4A2E-8436-EE7C3578516B}" srcOrd="0" destOrd="0" presId="urn:microsoft.com/office/officeart/2005/8/layout/cycle1"/>
    <dgm:cxn modelId="{9FEC2880-44FA-4749-8220-6CD5BF25FDA1}" type="presOf" srcId="{55A3E5FA-7379-4E31-9992-08D7568B210B}" destId="{A4058227-BB40-48BD-A0F5-64CB34082682}" srcOrd="0" destOrd="0" presId="urn:microsoft.com/office/officeart/2005/8/layout/cycle1"/>
    <dgm:cxn modelId="{42530890-0C66-4686-A9DA-E45E8EDC1F08}" srcId="{6A0953C5-DCEB-4FF6-B84B-913582E9A030}" destId="{2308DB3E-DCC3-4CF8-9834-528E6B67DBB3}" srcOrd="0" destOrd="0" parTransId="{37D1B3D2-942D-4265-98E2-1A7284ECAC4E}" sibTransId="{55A3E5FA-7379-4E31-9992-08D7568B210B}"/>
    <dgm:cxn modelId="{BCEF21A0-BF61-49EA-AC6B-E9F08A90877B}" srcId="{6A0953C5-DCEB-4FF6-B84B-913582E9A030}" destId="{E5D56D4D-9BBA-472D-BD0D-47DFCA30DDBB}" srcOrd="3" destOrd="0" parTransId="{925DADAA-371B-41F8-A6A5-06AE8064D9F8}" sibTransId="{24739670-6A97-4D6F-B054-B4D628EC0C0B}"/>
    <dgm:cxn modelId="{FB16CFBF-2B17-43E0-901B-ED0E6CE95AED}" type="presOf" srcId="{E0AE99EB-50D6-4FE1-BDBB-B24B7B6DA790}" destId="{89FB9C6E-3920-4F2D-A710-8C12F20C207A}" srcOrd="0" destOrd="0" presId="urn:microsoft.com/office/officeart/2005/8/layout/cycle1"/>
    <dgm:cxn modelId="{0376F4C4-F7A5-4237-8285-4F13BC627E16}" type="presOf" srcId="{931B94E1-A3C9-4718-946B-F31981F5F860}" destId="{3BE9D4E9-C519-4852-BFAA-5BE89F0C32E6}" srcOrd="0" destOrd="0" presId="urn:microsoft.com/office/officeart/2005/8/layout/cycle1"/>
    <dgm:cxn modelId="{CAF01CE8-FAE2-46B5-B747-90D53C089169}" type="presOf" srcId="{E5D56D4D-9BBA-472D-BD0D-47DFCA30DDBB}" destId="{6927D8D7-DA97-40DC-80D8-E77484EAECD8}" srcOrd="0" destOrd="0" presId="urn:microsoft.com/office/officeart/2005/8/layout/cycle1"/>
    <dgm:cxn modelId="{5514BAAE-73DD-4EE4-902A-DDEB5B2BD602}" type="presParOf" srcId="{E0103601-ED5B-4A9E-B70A-320F86B96B75}" destId="{9C0CE856-3F77-47EE-9B61-B6AA3DA933EF}" srcOrd="0" destOrd="0" presId="urn:microsoft.com/office/officeart/2005/8/layout/cycle1"/>
    <dgm:cxn modelId="{C7762969-BDBC-4207-AE18-AE6722D14415}" type="presParOf" srcId="{E0103601-ED5B-4A9E-B70A-320F86B96B75}" destId="{57500681-EE32-446C-A208-49E0F5D6FE62}" srcOrd="1" destOrd="0" presId="urn:microsoft.com/office/officeart/2005/8/layout/cycle1"/>
    <dgm:cxn modelId="{BC167F64-3B62-41C9-9CDC-513983CC8D21}" type="presParOf" srcId="{E0103601-ED5B-4A9E-B70A-320F86B96B75}" destId="{A4058227-BB40-48BD-A0F5-64CB34082682}" srcOrd="2" destOrd="0" presId="urn:microsoft.com/office/officeart/2005/8/layout/cycle1"/>
    <dgm:cxn modelId="{FC3DB607-AEF0-4F32-9943-AB79CA6FB593}" type="presParOf" srcId="{E0103601-ED5B-4A9E-B70A-320F86B96B75}" destId="{2C12EA83-8EFF-4E4A-AFE8-7ADB6A9542B9}" srcOrd="3" destOrd="0" presId="urn:microsoft.com/office/officeart/2005/8/layout/cycle1"/>
    <dgm:cxn modelId="{3339DD5B-02EB-4B12-9914-5A8E5CF621A3}" type="presParOf" srcId="{E0103601-ED5B-4A9E-B70A-320F86B96B75}" destId="{4D373FFC-F852-40A1-8443-1FDF04D9E2F4}" srcOrd="4" destOrd="0" presId="urn:microsoft.com/office/officeart/2005/8/layout/cycle1"/>
    <dgm:cxn modelId="{FD7DD237-FAB1-47FB-AB18-AB7570281B32}" type="presParOf" srcId="{E0103601-ED5B-4A9E-B70A-320F86B96B75}" destId="{2C5A3B20-0C13-4A2E-8436-EE7C3578516B}" srcOrd="5" destOrd="0" presId="urn:microsoft.com/office/officeart/2005/8/layout/cycle1"/>
    <dgm:cxn modelId="{CBF1356F-FB55-49B0-9E63-7F7F95969E54}" type="presParOf" srcId="{E0103601-ED5B-4A9E-B70A-320F86B96B75}" destId="{EE4B5DE1-63C5-4B3E-ABE4-C284E32998C3}" srcOrd="6" destOrd="0" presId="urn:microsoft.com/office/officeart/2005/8/layout/cycle1"/>
    <dgm:cxn modelId="{B8A880A0-E91E-48B6-AD24-9C0BE9936861}" type="presParOf" srcId="{E0103601-ED5B-4A9E-B70A-320F86B96B75}" destId="{89FB9C6E-3920-4F2D-A710-8C12F20C207A}" srcOrd="7" destOrd="0" presId="urn:microsoft.com/office/officeart/2005/8/layout/cycle1"/>
    <dgm:cxn modelId="{C76BAED9-1483-4DED-837D-58B5E264CC4C}" type="presParOf" srcId="{E0103601-ED5B-4A9E-B70A-320F86B96B75}" destId="{3BE9D4E9-C519-4852-BFAA-5BE89F0C32E6}" srcOrd="8" destOrd="0" presId="urn:microsoft.com/office/officeart/2005/8/layout/cycle1"/>
    <dgm:cxn modelId="{D9292B63-C5A0-4C5A-982B-857BDBE1D450}" type="presParOf" srcId="{E0103601-ED5B-4A9E-B70A-320F86B96B75}" destId="{6534782A-C4AF-4D30-A1E8-1F48770C18A8}" srcOrd="9" destOrd="0" presId="urn:microsoft.com/office/officeart/2005/8/layout/cycle1"/>
    <dgm:cxn modelId="{47E720B3-0B1A-4207-978C-105EA24B9770}" type="presParOf" srcId="{E0103601-ED5B-4A9E-B70A-320F86B96B75}" destId="{6927D8D7-DA97-40DC-80D8-E77484EAECD8}" srcOrd="10" destOrd="0" presId="urn:microsoft.com/office/officeart/2005/8/layout/cycle1"/>
    <dgm:cxn modelId="{575AE82A-8A73-4CB1-8326-9D50F0FE958F}" type="presParOf" srcId="{E0103601-ED5B-4A9E-B70A-320F86B96B75}" destId="{C876E3A2-F520-412D-AAEF-79FB458AFBB9}"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D7E32A-E0C5-4CF7-B6BB-553F856AC8C3}"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9F563F4-220F-4B2D-AFA8-0DEFEC7921B4}">
      <dgm:prSet/>
      <dgm:spPr/>
      <dgm:t>
        <a:bodyPr/>
        <a:lstStyle/>
        <a:p>
          <a:pPr>
            <a:lnSpc>
              <a:spcPct val="100000"/>
            </a:lnSpc>
          </a:pPr>
          <a:r>
            <a:rPr lang="en-US" dirty="0"/>
            <a:t>Digital marketing framework</a:t>
          </a:r>
        </a:p>
      </dgm:t>
    </dgm:pt>
    <dgm:pt modelId="{CE29C920-F42C-49FC-9F20-56875CCF166F}" type="parTrans" cxnId="{2E7CF149-BA82-4945-9D11-A564CDA598C6}">
      <dgm:prSet/>
      <dgm:spPr/>
      <dgm:t>
        <a:bodyPr/>
        <a:lstStyle/>
        <a:p>
          <a:endParaRPr lang="en-US"/>
        </a:p>
      </dgm:t>
    </dgm:pt>
    <dgm:pt modelId="{1D1B6A6C-C439-4933-9034-E5871C910547}" type="sibTrans" cxnId="{2E7CF149-BA82-4945-9D11-A564CDA598C6}">
      <dgm:prSet/>
      <dgm:spPr/>
      <dgm:t>
        <a:bodyPr/>
        <a:lstStyle/>
        <a:p>
          <a:endParaRPr lang="en-US"/>
        </a:p>
      </dgm:t>
    </dgm:pt>
    <dgm:pt modelId="{3B9148EE-A730-4287-90D8-A3AFE9C08AA2}">
      <dgm:prSet/>
      <dgm:spPr/>
      <dgm:t>
        <a:bodyPr/>
        <a:lstStyle/>
        <a:p>
          <a:pPr>
            <a:lnSpc>
              <a:spcPct val="100000"/>
            </a:lnSpc>
          </a:pPr>
          <a:r>
            <a:rPr lang="en-US"/>
            <a:t>ZMOT</a:t>
          </a:r>
        </a:p>
      </dgm:t>
    </dgm:pt>
    <dgm:pt modelId="{22AAFE05-9F52-44FA-8294-1A1A068EA52C}" type="parTrans" cxnId="{71877699-6F8E-458D-99AA-84879015B80E}">
      <dgm:prSet/>
      <dgm:spPr/>
      <dgm:t>
        <a:bodyPr/>
        <a:lstStyle/>
        <a:p>
          <a:endParaRPr lang="en-US"/>
        </a:p>
      </dgm:t>
    </dgm:pt>
    <dgm:pt modelId="{2560030A-97F9-4091-AAEF-853189FD01C2}" type="sibTrans" cxnId="{71877699-6F8E-458D-99AA-84879015B80E}">
      <dgm:prSet/>
      <dgm:spPr/>
      <dgm:t>
        <a:bodyPr/>
        <a:lstStyle/>
        <a:p>
          <a:endParaRPr lang="en-US"/>
        </a:p>
      </dgm:t>
    </dgm:pt>
    <dgm:pt modelId="{4F805566-5D36-41D7-AA92-0375E1E1EF1A}" type="pres">
      <dgm:prSet presAssocID="{B2D7E32A-E0C5-4CF7-B6BB-553F856AC8C3}" presName="root" presStyleCnt="0">
        <dgm:presLayoutVars>
          <dgm:dir/>
          <dgm:resizeHandles val="exact"/>
        </dgm:presLayoutVars>
      </dgm:prSet>
      <dgm:spPr/>
    </dgm:pt>
    <dgm:pt modelId="{C50AFEE9-F3E0-477F-9DD8-3CB861A6998A}" type="pres">
      <dgm:prSet presAssocID="{B9F563F4-220F-4B2D-AFA8-0DEFEC7921B4}" presName="compNode" presStyleCnt="0"/>
      <dgm:spPr/>
    </dgm:pt>
    <dgm:pt modelId="{C960108C-E623-437A-BFFA-575A8C19D9D7}" type="pres">
      <dgm:prSet presAssocID="{B9F563F4-220F-4B2D-AFA8-0DEFEC7921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FF11C0C0-7598-4CC8-9845-FF117113FBBA}" type="pres">
      <dgm:prSet presAssocID="{B9F563F4-220F-4B2D-AFA8-0DEFEC7921B4}" presName="spaceRect" presStyleCnt="0"/>
      <dgm:spPr/>
    </dgm:pt>
    <dgm:pt modelId="{9FEAA302-5339-496E-B700-1A25E2FDDBBA}" type="pres">
      <dgm:prSet presAssocID="{B9F563F4-220F-4B2D-AFA8-0DEFEC7921B4}" presName="textRect" presStyleLbl="revTx" presStyleIdx="0" presStyleCnt="2">
        <dgm:presLayoutVars>
          <dgm:chMax val="1"/>
          <dgm:chPref val="1"/>
        </dgm:presLayoutVars>
      </dgm:prSet>
      <dgm:spPr/>
    </dgm:pt>
    <dgm:pt modelId="{93CA2F0C-0F0D-460F-9E0F-43A8FF24B773}" type="pres">
      <dgm:prSet presAssocID="{1D1B6A6C-C439-4933-9034-E5871C910547}" presName="sibTrans" presStyleCnt="0"/>
      <dgm:spPr/>
    </dgm:pt>
    <dgm:pt modelId="{0726E3BF-A0C4-4DB2-A0E1-A447ADE3C77C}" type="pres">
      <dgm:prSet presAssocID="{3B9148EE-A730-4287-90D8-A3AFE9C08AA2}" presName="compNode" presStyleCnt="0"/>
      <dgm:spPr/>
    </dgm:pt>
    <dgm:pt modelId="{F8A4B1C7-EDBA-4521-9E6F-A9601CE4E720}" type="pres">
      <dgm:prSet presAssocID="{3B9148EE-A730-4287-90D8-A3AFE9C08AA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F6EA154C-77F0-40AB-BA01-97470B6ACA4B}" type="pres">
      <dgm:prSet presAssocID="{3B9148EE-A730-4287-90D8-A3AFE9C08AA2}" presName="spaceRect" presStyleCnt="0"/>
      <dgm:spPr/>
    </dgm:pt>
    <dgm:pt modelId="{4A77D8C6-611B-4877-8A4B-6F084B9E8FCF}" type="pres">
      <dgm:prSet presAssocID="{3B9148EE-A730-4287-90D8-A3AFE9C08AA2}" presName="textRect" presStyleLbl="revTx" presStyleIdx="1" presStyleCnt="2">
        <dgm:presLayoutVars>
          <dgm:chMax val="1"/>
          <dgm:chPref val="1"/>
        </dgm:presLayoutVars>
      </dgm:prSet>
      <dgm:spPr/>
    </dgm:pt>
  </dgm:ptLst>
  <dgm:cxnLst>
    <dgm:cxn modelId="{A8F69F5B-A6D7-4989-9F53-6ED2E5D13B77}" type="presOf" srcId="{B2D7E32A-E0C5-4CF7-B6BB-553F856AC8C3}" destId="{4F805566-5D36-41D7-AA92-0375E1E1EF1A}" srcOrd="0" destOrd="0" presId="urn:microsoft.com/office/officeart/2018/2/layout/IconLabelList"/>
    <dgm:cxn modelId="{2E7CF149-BA82-4945-9D11-A564CDA598C6}" srcId="{B2D7E32A-E0C5-4CF7-B6BB-553F856AC8C3}" destId="{B9F563F4-220F-4B2D-AFA8-0DEFEC7921B4}" srcOrd="0" destOrd="0" parTransId="{CE29C920-F42C-49FC-9F20-56875CCF166F}" sibTransId="{1D1B6A6C-C439-4933-9034-E5871C910547}"/>
    <dgm:cxn modelId="{6771D08B-D815-4A40-883E-FC6F694E6A7B}" type="presOf" srcId="{B9F563F4-220F-4B2D-AFA8-0DEFEC7921B4}" destId="{9FEAA302-5339-496E-B700-1A25E2FDDBBA}" srcOrd="0" destOrd="0" presId="urn:microsoft.com/office/officeart/2018/2/layout/IconLabelList"/>
    <dgm:cxn modelId="{71877699-6F8E-458D-99AA-84879015B80E}" srcId="{B2D7E32A-E0C5-4CF7-B6BB-553F856AC8C3}" destId="{3B9148EE-A730-4287-90D8-A3AFE9C08AA2}" srcOrd="1" destOrd="0" parTransId="{22AAFE05-9F52-44FA-8294-1A1A068EA52C}" sibTransId="{2560030A-97F9-4091-AAEF-853189FD01C2}"/>
    <dgm:cxn modelId="{B05DC5DA-C15A-43E0-86C8-E739E40F2F65}" type="presOf" srcId="{3B9148EE-A730-4287-90D8-A3AFE9C08AA2}" destId="{4A77D8C6-611B-4877-8A4B-6F084B9E8FCF}" srcOrd="0" destOrd="0" presId="urn:microsoft.com/office/officeart/2018/2/layout/IconLabelList"/>
    <dgm:cxn modelId="{EABD59DD-18F5-42AC-9CFA-140462F6010F}" type="presParOf" srcId="{4F805566-5D36-41D7-AA92-0375E1E1EF1A}" destId="{C50AFEE9-F3E0-477F-9DD8-3CB861A6998A}" srcOrd="0" destOrd="0" presId="urn:microsoft.com/office/officeart/2018/2/layout/IconLabelList"/>
    <dgm:cxn modelId="{5FA631C8-A46C-4571-99BB-A176643ABC31}" type="presParOf" srcId="{C50AFEE9-F3E0-477F-9DD8-3CB861A6998A}" destId="{C960108C-E623-437A-BFFA-575A8C19D9D7}" srcOrd="0" destOrd="0" presId="urn:microsoft.com/office/officeart/2018/2/layout/IconLabelList"/>
    <dgm:cxn modelId="{739D5CB1-515B-44C3-A50C-B4AA285A3355}" type="presParOf" srcId="{C50AFEE9-F3E0-477F-9DD8-3CB861A6998A}" destId="{FF11C0C0-7598-4CC8-9845-FF117113FBBA}" srcOrd="1" destOrd="0" presId="urn:microsoft.com/office/officeart/2018/2/layout/IconLabelList"/>
    <dgm:cxn modelId="{B053571E-93E3-4488-AB40-0B38C0F790E7}" type="presParOf" srcId="{C50AFEE9-F3E0-477F-9DD8-3CB861A6998A}" destId="{9FEAA302-5339-496E-B700-1A25E2FDDBBA}" srcOrd="2" destOrd="0" presId="urn:microsoft.com/office/officeart/2018/2/layout/IconLabelList"/>
    <dgm:cxn modelId="{43B4B242-16C5-4A5F-8300-E37238CAB819}" type="presParOf" srcId="{4F805566-5D36-41D7-AA92-0375E1E1EF1A}" destId="{93CA2F0C-0F0D-460F-9E0F-43A8FF24B773}" srcOrd="1" destOrd="0" presId="urn:microsoft.com/office/officeart/2018/2/layout/IconLabelList"/>
    <dgm:cxn modelId="{0BB91C10-2DD7-4B4E-9C25-05B3B35ACBDA}" type="presParOf" srcId="{4F805566-5D36-41D7-AA92-0375E1E1EF1A}" destId="{0726E3BF-A0C4-4DB2-A0E1-A447ADE3C77C}" srcOrd="2" destOrd="0" presId="urn:microsoft.com/office/officeart/2018/2/layout/IconLabelList"/>
    <dgm:cxn modelId="{38C609C5-56F6-4DBC-A51B-90986A4EE8DA}" type="presParOf" srcId="{0726E3BF-A0C4-4DB2-A0E1-A447ADE3C77C}" destId="{F8A4B1C7-EDBA-4521-9E6F-A9601CE4E720}" srcOrd="0" destOrd="0" presId="urn:microsoft.com/office/officeart/2018/2/layout/IconLabelList"/>
    <dgm:cxn modelId="{86092B87-5FD3-4D65-A6D4-5F1281E70F4A}" type="presParOf" srcId="{0726E3BF-A0C4-4DB2-A0E1-A447ADE3C77C}" destId="{F6EA154C-77F0-40AB-BA01-97470B6ACA4B}" srcOrd="1" destOrd="0" presId="urn:microsoft.com/office/officeart/2018/2/layout/IconLabelList"/>
    <dgm:cxn modelId="{F90152E4-92BB-429E-A2CB-E654C49F6D52}" type="presParOf" srcId="{0726E3BF-A0C4-4DB2-A0E1-A447ADE3C77C}" destId="{4A77D8C6-611B-4877-8A4B-6F084B9E8FC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BC476-9F9E-4DC8-B0F8-E6601B2AC6F1}">
      <dsp:nvSpPr>
        <dsp:cNvPr id="0" name=""/>
        <dsp:cNvSpPr/>
      </dsp:nvSpPr>
      <dsp:spPr>
        <a:xfrm>
          <a:off x="514634" y="388978"/>
          <a:ext cx="2592911" cy="2592911"/>
        </a:xfrm>
        <a:prstGeom prst="blockArc">
          <a:avLst>
            <a:gd name="adj1" fmla="val 11880000"/>
            <a:gd name="adj2" fmla="val 16200000"/>
            <a:gd name="adj3" fmla="val 4641"/>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C8A3095-7B88-4B97-87F3-87938E9CAE85}">
      <dsp:nvSpPr>
        <dsp:cNvPr id="0" name=""/>
        <dsp:cNvSpPr/>
      </dsp:nvSpPr>
      <dsp:spPr>
        <a:xfrm>
          <a:off x="514634" y="388978"/>
          <a:ext cx="2592911" cy="2592911"/>
        </a:xfrm>
        <a:prstGeom prst="blockArc">
          <a:avLst>
            <a:gd name="adj1" fmla="val 7560000"/>
            <a:gd name="adj2" fmla="val 11880000"/>
            <a:gd name="adj3" fmla="val 4641"/>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1684239-F94F-4B3B-881F-114A1471EE90}">
      <dsp:nvSpPr>
        <dsp:cNvPr id="0" name=""/>
        <dsp:cNvSpPr/>
      </dsp:nvSpPr>
      <dsp:spPr>
        <a:xfrm>
          <a:off x="514634" y="388978"/>
          <a:ext cx="2592911" cy="2592911"/>
        </a:xfrm>
        <a:prstGeom prst="blockArc">
          <a:avLst>
            <a:gd name="adj1" fmla="val 3240000"/>
            <a:gd name="adj2" fmla="val 7560000"/>
            <a:gd name="adj3" fmla="val 4641"/>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51F8EC-487D-4873-B801-54BA109A3BF3}">
      <dsp:nvSpPr>
        <dsp:cNvPr id="0" name=""/>
        <dsp:cNvSpPr/>
      </dsp:nvSpPr>
      <dsp:spPr>
        <a:xfrm>
          <a:off x="514634" y="388978"/>
          <a:ext cx="2592911" cy="2592911"/>
        </a:xfrm>
        <a:prstGeom prst="blockArc">
          <a:avLst>
            <a:gd name="adj1" fmla="val 20520000"/>
            <a:gd name="adj2" fmla="val 3240000"/>
            <a:gd name="adj3" fmla="val 4641"/>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6133C7D-D62C-4147-A1C3-6B6C9D36FC32}">
      <dsp:nvSpPr>
        <dsp:cNvPr id="0" name=""/>
        <dsp:cNvSpPr/>
      </dsp:nvSpPr>
      <dsp:spPr>
        <a:xfrm>
          <a:off x="514634" y="388978"/>
          <a:ext cx="2592911" cy="2592911"/>
        </a:xfrm>
        <a:prstGeom prst="blockArc">
          <a:avLst>
            <a:gd name="adj1" fmla="val 16200000"/>
            <a:gd name="adj2" fmla="val 20520000"/>
            <a:gd name="adj3" fmla="val 4641"/>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199B754-AEEC-410E-B457-FC9E51C20661}">
      <dsp:nvSpPr>
        <dsp:cNvPr id="0" name=""/>
        <dsp:cNvSpPr/>
      </dsp:nvSpPr>
      <dsp:spPr>
        <a:xfrm>
          <a:off x="1214173" y="1088517"/>
          <a:ext cx="1193833" cy="119383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Customers</a:t>
          </a:r>
          <a:endParaRPr lang="en-IN" sz="1400" kern="1200" dirty="0"/>
        </a:p>
      </dsp:txBody>
      <dsp:txXfrm>
        <a:off x="1389006" y="1263350"/>
        <a:ext cx="844167" cy="844167"/>
      </dsp:txXfrm>
    </dsp:sp>
    <dsp:sp modelId="{F897615E-BC42-4566-873C-3193990296DB}">
      <dsp:nvSpPr>
        <dsp:cNvPr id="0" name=""/>
        <dsp:cNvSpPr/>
      </dsp:nvSpPr>
      <dsp:spPr>
        <a:xfrm>
          <a:off x="1393248" y="1221"/>
          <a:ext cx="835683" cy="835683"/>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Consumer behavior</a:t>
          </a:r>
          <a:endParaRPr lang="en-IN" sz="900" kern="1200" dirty="0"/>
        </a:p>
      </dsp:txBody>
      <dsp:txXfrm>
        <a:off x="1515631" y="123604"/>
        <a:ext cx="590917" cy="590917"/>
      </dsp:txXfrm>
    </dsp:sp>
    <dsp:sp modelId="{09465151-2E43-4CF8-BAB8-BCBD05CC2F89}">
      <dsp:nvSpPr>
        <dsp:cNvPr id="0" name=""/>
        <dsp:cNvSpPr/>
      </dsp:nvSpPr>
      <dsp:spPr>
        <a:xfrm>
          <a:off x="2597638" y="876262"/>
          <a:ext cx="835683" cy="835683"/>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Search Engines</a:t>
          </a:r>
          <a:endParaRPr lang="en-IN" sz="900" kern="1200" dirty="0"/>
        </a:p>
      </dsp:txBody>
      <dsp:txXfrm>
        <a:off x="2720021" y="998645"/>
        <a:ext cx="590917" cy="590917"/>
      </dsp:txXfrm>
    </dsp:sp>
    <dsp:sp modelId="{393C7889-E0B9-41C6-8E67-D25D91E0D8F2}">
      <dsp:nvSpPr>
        <dsp:cNvPr id="0" name=""/>
        <dsp:cNvSpPr/>
      </dsp:nvSpPr>
      <dsp:spPr>
        <a:xfrm>
          <a:off x="2137602" y="2292108"/>
          <a:ext cx="835683" cy="835683"/>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Platforms/ two-sided markets</a:t>
          </a:r>
          <a:endParaRPr lang="en-IN" sz="900" kern="1200" dirty="0"/>
        </a:p>
      </dsp:txBody>
      <dsp:txXfrm>
        <a:off x="2259985" y="2414491"/>
        <a:ext cx="590917" cy="590917"/>
      </dsp:txXfrm>
    </dsp:sp>
    <dsp:sp modelId="{04E03625-9332-49A9-8AA0-789F1A1784A8}">
      <dsp:nvSpPr>
        <dsp:cNvPr id="0" name=""/>
        <dsp:cNvSpPr/>
      </dsp:nvSpPr>
      <dsp:spPr>
        <a:xfrm>
          <a:off x="648893" y="2292108"/>
          <a:ext cx="835683" cy="835683"/>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Contextual Interactions</a:t>
          </a:r>
          <a:endParaRPr lang="en-IN" sz="900" kern="1200" dirty="0"/>
        </a:p>
      </dsp:txBody>
      <dsp:txXfrm>
        <a:off x="771276" y="2414491"/>
        <a:ext cx="590917" cy="590917"/>
      </dsp:txXfrm>
    </dsp:sp>
    <dsp:sp modelId="{37EF132E-F264-4FC9-8B12-5F8C05A1C316}">
      <dsp:nvSpPr>
        <dsp:cNvPr id="0" name=""/>
        <dsp:cNvSpPr/>
      </dsp:nvSpPr>
      <dsp:spPr>
        <a:xfrm>
          <a:off x="188857" y="876262"/>
          <a:ext cx="835683" cy="835683"/>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Social Media &amp; UGC</a:t>
          </a:r>
          <a:endParaRPr lang="en-IN" sz="900" kern="1200" dirty="0"/>
        </a:p>
      </dsp:txBody>
      <dsp:txXfrm>
        <a:off x="311240" y="998645"/>
        <a:ext cx="590917" cy="590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00681-EE32-446C-A208-49E0F5D6FE62}">
      <dsp:nvSpPr>
        <dsp:cNvPr id="0" name=""/>
        <dsp:cNvSpPr/>
      </dsp:nvSpPr>
      <dsp:spPr>
        <a:xfrm>
          <a:off x="3699290" y="105138"/>
          <a:ext cx="1660413" cy="1660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Consider</a:t>
          </a:r>
          <a:endParaRPr lang="en-IN" sz="1900" kern="1200" dirty="0"/>
        </a:p>
      </dsp:txBody>
      <dsp:txXfrm>
        <a:off x="3699290" y="105138"/>
        <a:ext cx="1660413" cy="1660413"/>
      </dsp:txXfrm>
    </dsp:sp>
    <dsp:sp modelId="{A4058227-BB40-48BD-A0F5-64CB34082682}">
      <dsp:nvSpPr>
        <dsp:cNvPr id="0" name=""/>
        <dsp:cNvSpPr/>
      </dsp:nvSpPr>
      <dsp:spPr>
        <a:xfrm>
          <a:off x="775300" y="646"/>
          <a:ext cx="4688895" cy="4688895"/>
        </a:xfrm>
        <a:prstGeom prst="circularArrow">
          <a:avLst>
            <a:gd name="adj1" fmla="val 6905"/>
            <a:gd name="adj2" fmla="val 465606"/>
            <a:gd name="adj3" fmla="val 548346"/>
            <a:gd name="adj4" fmla="val 20586048"/>
            <a:gd name="adj5" fmla="val 8056"/>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373FFC-F852-40A1-8443-1FDF04D9E2F4}">
      <dsp:nvSpPr>
        <dsp:cNvPr id="0" name=""/>
        <dsp:cNvSpPr/>
      </dsp:nvSpPr>
      <dsp:spPr>
        <a:xfrm>
          <a:off x="3699290" y="2924636"/>
          <a:ext cx="1660413" cy="1660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Evaluate</a:t>
          </a:r>
          <a:endParaRPr lang="en-IN" sz="1900" kern="1200" dirty="0"/>
        </a:p>
      </dsp:txBody>
      <dsp:txXfrm>
        <a:off x="3699290" y="2924636"/>
        <a:ext cx="1660413" cy="1660413"/>
      </dsp:txXfrm>
    </dsp:sp>
    <dsp:sp modelId="{2C5A3B20-0C13-4A2E-8436-EE7C3578516B}">
      <dsp:nvSpPr>
        <dsp:cNvPr id="0" name=""/>
        <dsp:cNvSpPr/>
      </dsp:nvSpPr>
      <dsp:spPr>
        <a:xfrm>
          <a:off x="775300" y="646"/>
          <a:ext cx="4688895" cy="4688895"/>
        </a:xfrm>
        <a:prstGeom prst="circularArrow">
          <a:avLst>
            <a:gd name="adj1" fmla="val 6905"/>
            <a:gd name="adj2" fmla="val 465606"/>
            <a:gd name="adj3" fmla="val 5948346"/>
            <a:gd name="adj4" fmla="val 4386048"/>
            <a:gd name="adj5" fmla="val 8056"/>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FB9C6E-3920-4F2D-A710-8C12F20C207A}">
      <dsp:nvSpPr>
        <dsp:cNvPr id="0" name=""/>
        <dsp:cNvSpPr/>
      </dsp:nvSpPr>
      <dsp:spPr>
        <a:xfrm>
          <a:off x="879793" y="2924636"/>
          <a:ext cx="1660413" cy="1660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Buy</a:t>
          </a:r>
          <a:endParaRPr lang="en-IN" sz="1900" kern="1200" dirty="0"/>
        </a:p>
      </dsp:txBody>
      <dsp:txXfrm>
        <a:off x="879793" y="2924636"/>
        <a:ext cx="1660413" cy="1660413"/>
      </dsp:txXfrm>
    </dsp:sp>
    <dsp:sp modelId="{3BE9D4E9-C519-4852-BFAA-5BE89F0C32E6}">
      <dsp:nvSpPr>
        <dsp:cNvPr id="0" name=""/>
        <dsp:cNvSpPr/>
      </dsp:nvSpPr>
      <dsp:spPr>
        <a:xfrm>
          <a:off x="775300" y="646"/>
          <a:ext cx="4688895" cy="4688895"/>
        </a:xfrm>
        <a:prstGeom prst="circularArrow">
          <a:avLst>
            <a:gd name="adj1" fmla="val 6905"/>
            <a:gd name="adj2" fmla="val 465606"/>
            <a:gd name="adj3" fmla="val 11348346"/>
            <a:gd name="adj4" fmla="val 9786048"/>
            <a:gd name="adj5" fmla="val 8056"/>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27D8D7-DA97-40DC-80D8-E77484EAECD8}">
      <dsp:nvSpPr>
        <dsp:cNvPr id="0" name=""/>
        <dsp:cNvSpPr/>
      </dsp:nvSpPr>
      <dsp:spPr>
        <a:xfrm>
          <a:off x="879793" y="105138"/>
          <a:ext cx="1660413" cy="1660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Enjoy/Advocate</a:t>
          </a:r>
          <a:endParaRPr lang="en-IN" sz="1900" kern="1200" dirty="0"/>
        </a:p>
      </dsp:txBody>
      <dsp:txXfrm>
        <a:off x="879793" y="105138"/>
        <a:ext cx="1660413" cy="1660413"/>
      </dsp:txXfrm>
    </dsp:sp>
    <dsp:sp modelId="{C876E3A2-F520-412D-AAEF-79FB458AFBB9}">
      <dsp:nvSpPr>
        <dsp:cNvPr id="0" name=""/>
        <dsp:cNvSpPr/>
      </dsp:nvSpPr>
      <dsp:spPr>
        <a:xfrm>
          <a:off x="775300" y="646"/>
          <a:ext cx="4688895" cy="4688895"/>
        </a:xfrm>
        <a:prstGeom prst="circularArrow">
          <a:avLst>
            <a:gd name="adj1" fmla="val 6905"/>
            <a:gd name="adj2" fmla="val 465606"/>
            <a:gd name="adj3" fmla="val 16748346"/>
            <a:gd name="adj4" fmla="val 15186048"/>
            <a:gd name="adj5" fmla="val 8056"/>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0108C-E623-437A-BFFA-575A8C19D9D7}">
      <dsp:nvSpPr>
        <dsp:cNvPr id="0" name=""/>
        <dsp:cNvSpPr/>
      </dsp:nvSpPr>
      <dsp:spPr>
        <a:xfrm>
          <a:off x="1555712" y="12518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EAA302-5339-496E-B700-1A25E2FDDBBA}">
      <dsp:nvSpPr>
        <dsp:cNvPr id="0" name=""/>
        <dsp:cNvSpPr/>
      </dsp:nvSpPr>
      <dsp:spPr>
        <a:xfrm>
          <a:off x="367712" y="25396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dirty="0"/>
            <a:t>Digital marketing framework</a:t>
          </a:r>
        </a:p>
      </dsp:txBody>
      <dsp:txXfrm>
        <a:off x="367712" y="2539616"/>
        <a:ext cx="4320000" cy="720000"/>
      </dsp:txXfrm>
    </dsp:sp>
    <dsp:sp modelId="{F8A4B1C7-EDBA-4521-9E6F-A9601CE4E720}">
      <dsp:nvSpPr>
        <dsp:cNvPr id="0" name=""/>
        <dsp:cNvSpPr/>
      </dsp:nvSpPr>
      <dsp:spPr>
        <a:xfrm>
          <a:off x="6631712" y="12518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77D8C6-611B-4877-8A4B-6F084B9E8FCF}">
      <dsp:nvSpPr>
        <dsp:cNvPr id="0" name=""/>
        <dsp:cNvSpPr/>
      </dsp:nvSpPr>
      <dsp:spPr>
        <a:xfrm>
          <a:off x="5443712" y="25396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a:t>ZMOT</a:t>
          </a:r>
        </a:p>
      </dsp:txBody>
      <dsp:txXfrm>
        <a:off x="5443712" y="2539616"/>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DCEEE-22FD-4975-A526-30A131F0E907}" type="datetimeFigureOut">
              <a:rPr lang="en-IN" smtClean="0"/>
              <a:t>03-12-2019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C57C3-D5F1-43EF-BE3B-85911D71F175}" type="slidenum">
              <a:rPr lang="en-IN" smtClean="0"/>
              <a:t>‹#›</a:t>
            </a:fld>
            <a:endParaRPr lang="en-IN"/>
          </a:p>
        </p:txBody>
      </p:sp>
    </p:spTree>
    <p:extLst>
      <p:ext uri="{BB962C8B-B14F-4D97-AF65-F5344CB8AC3E}">
        <p14:creationId xmlns:p14="http://schemas.microsoft.com/office/powerpoint/2010/main" val="3211905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30C57C3-D5F1-43EF-BE3B-85911D71F175}" type="slidenum">
              <a:rPr lang="en-IN" smtClean="0"/>
              <a:t>8</a:t>
            </a:fld>
            <a:endParaRPr lang="en-IN"/>
          </a:p>
        </p:txBody>
      </p:sp>
    </p:spTree>
    <p:extLst>
      <p:ext uri="{BB962C8B-B14F-4D97-AF65-F5344CB8AC3E}">
        <p14:creationId xmlns:p14="http://schemas.microsoft.com/office/powerpoint/2010/main" val="2444747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technologies affect</a:t>
            </a:r>
          </a:p>
          <a:p>
            <a:pPr marL="171450" indent="-171450">
              <a:buFont typeface="Arial" panose="020B0604020202020204" pitchFamily="34" charset="0"/>
              <a:buChar char="•"/>
            </a:pPr>
            <a:r>
              <a:rPr lang="en-US" dirty="0"/>
              <a:t>Consumer behavior by changing how consumers acquire information (quality and price), the search process and consumer expectations.</a:t>
            </a:r>
          </a:p>
          <a:p>
            <a:pPr marL="171450" indent="-171450">
              <a:buFont typeface="Arial" panose="020B0604020202020204" pitchFamily="34" charset="0"/>
              <a:buChar char="•"/>
            </a:pPr>
            <a:r>
              <a:rPr lang="en-US" dirty="0"/>
              <a:t>UGC, platforms etc. transform consumer-consumer interactions and consumer to seller.</a:t>
            </a:r>
          </a:p>
          <a:p>
            <a:pPr marL="171450" indent="-171450">
              <a:buFont typeface="Arial" panose="020B0604020202020204" pitchFamily="34" charset="0"/>
              <a:buChar char="•"/>
            </a:pPr>
            <a:r>
              <a:rPr lang="en-US" dirty="0"/>
              <a:t>Search engines. Think of digital technologies as </a:t>
            </a:r>
            <a:r>
              <a:rPr lang="en-US" dirty="0" err="1"/>
              <a:t>colloborators</a:t>
            </a:r>
            <a:r>
              <a:rPr lang="en-US" dirty="0"/>
              <a:t> in the digital journey.</a:t>
            </a:r>
          </a:p>
          <a:p>
            <a:pPr marL="171450" indent="-171450">
              <a:buFont typeface="Arial" panose="020B0604020202020204" pitchFamily="34" charset="0"/>
              <a:buChar char="•"/>
            </a:pPr>
            <a:r>
              <a:rPr lang="en-US" dirty="0"/>
              <a:t>Contextual interactions involve geography, privacy and security, regulation and piracy.</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Digital technologies and company actions</a:t>
            </a:r>
          </a:p>
          <a:p>
            <a:pPr marL="171450" indent="-171450">
              <a:buFont typeface="Arial" panose="020B0604020202020204" pitchFamily="34" charset="0"/>
              <a:buChar char="•"/>
            </a:pPr>
            <a:r>
              <a:rPr lang="en-US" dirty="0"/>
              <a:t>products are being changed in three fundamental ways – 1) augmenting core product with digital needs, 2) networking of products to release the dormant value, 3) morphing products into digital services</a:t>
            </a:r>
          </a:p>
          <a:p>
            <a:pPr marL="171450" indent="-171450">
              <a:buFont typeface="Arial" panose="020B0604020202020204" pitchFamily="34" charset="0"/>
              <a:buChar char="•"/>
            </a:pPr>
            <a:r>
              <a:rPr lang="en-US" dirty="0"/>
              <a:t>Pricing challenges</a:t>
            </a:r>
          </a:p>
          <a:p>
            <a:pPr marL="171450" indent="-171450">
              <a:buFont typeface="Arial" panose="020B0604020202020204" pitchFamily="34" charset="0"/>
              <a:buChar char="•"/>
            </a:pPr>
            <a:r>
              <a:rPr lang="en-US" dirty="0"/>
              <a:t>Pricing, channels etc. is important</a:t>
            </a:r>
          </a:p>
          <a:p>
            <a:pPr marL="171450" indent="-171450">
              <a:buFont typeface="Arial" panose="020B0604020202020204" pitchFamily="34" charset="0"/>
              <a:buChar char="•"/>
            </a:pPr>
            <a:r>
              <a:rPr lang="en-US" dirty="0"/>
              <a:t>Promotion – new ways to reach and target customers through e-mails, display ads and social media.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Digital on outcomes:</a:t>
            </a:r>
          </a:p>
          <a:p>
            <a:pPr marL="0" indent="0">
              <a:buFont typeface="Arial" panose="020B0604020202020204" pitchFamily="34" charset="0"/>
              <a:buNone/>
            </a:pPr>
            <a:r>
              <a:rPr lang="en-US" dirty="0"/>
              <a:t>1. </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A30C57C3-D5F1-43EF-BE3B-85911D71F175}" type="slidenum">
              <a:rPr lang="en-IN" smtClean="0"/>
              <a:t>9</a:t>
            </a:fld>
            <a:endParaRPr lang="en-IN"/>
          </a:p>
        </p:txBody>
      </p:sp>
    </p:spTree>
    <p:extLst>
      <p:ext uri="{BB962C8B-B14F-4D97-AF65-F5344CB8AC3E}">
        <p14:creationId xmlns:p14="http://schemas.microsoft.com/office/powerpoint/2010/main" val="2789282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203200" y="2514600"/>
            <a:ext cx="5486400" cy="762000"/>
          </a:xfrm>
        </p:spPr>
        <p:txBody>
          <a:bodyPr>
            <a:normAutofit/>
          </a:bodyPr>
          <a:lstStyle>
            <a:lvl1pPr>
              <a:defRPr sz="2800"/>
            </a:lvl1pPr>
          </a:lstStyle>
          <a:p>
            <a:r>
              <a:rPr lang="en-US">
                <a:solidFill>
                  <a:schemeClr val="accent1"/>
                </a:solidFill>
              </a:rPr>
              <a:t>Click to edit Master title style</a:t>
            </a:r>
            <a:endParaRPr lang="en-US" dirty="0">
              <a:solidFill>
                <a:schemeClr val="accent1"/>
              </a:solidFill>
            </a:endParaRPr>
          </a:p>
        </p:txBody>
      </p:sp>
      <p:sp>
        <p:nvSpPr>
          <p:cNvPr id="7" name="Subtitle 2"/>
          <p:cNvSpPr>
            <a:spLocks noGrp="1"/>
          </p:cNvSpPr>
          <p:nvPr>
            <p:ph type="subTitle" idx="1" hasCustomPrompt="1"/>
          </p:nvPr>
        </p:nvSpPr>
        <p:spPr>
          <a:xfrm>
            <a:off x="203200" y="3276600"/>
            <a:ext cx="5283200" cy="533400"/>
          </a:xfrm>
        </p:spPr>
        <p:txBody>
          <a:bodyPr anchor="ctr">
            <a:normAutofit/>
          </a:bodyPr>
          <a:lstStyle>
            <a:lvl1pPr marL="0" indent="0">
              <a:buNone/>
              <a:defRPr sz="1600"/>
            </a:lvl1pPr>
          </a:lstStyle>
          <a:p>
            <a:r>
              <a:rPr lang="en-US" dirty="0"/>
              <a:t>Draft – For Review</a:t>
            </a:r>
          </a:p>
        </p:txBody>
      </p:sp>
      <p:sp>
        <p:nvSpPr>
          <p:cNvPr id="8" name="Content Placeholder 3"/>
          <p:cNvSpPr>
            <a:spLocks noGrp="1"/>
          </p:cNvSpPr>
          <p:nvPr>
            <p:ph sz="quarter" idx="12"/>
          </p:nvPr>
        </p:nvSpPr>
        <p:spPr>
          <a:xfrm>
            <a:off x="203200" y="3810000"/>
            <a:ext cx="5283200" cy="381000"/>
          </a:xfrm>
        </p:spPr>
        <p:txBody>
          <a:bodyPr anchor="ctr">
            <a:noAutofit/>
          </a:bodyPr>
          <a:lstStyle>
            <a:lvl1pPr marL="0" indent="0">
              <a:buNone/>
              <a:defRPr sz="1600">
                <a:latin typeface="Arial Narrow" pitchFamily="34" charset="0"/>
              </a:defRPr>
            </a:lvl1pPr>
          </a:lstStyle>
          <a:p>
            <a:pPr lvl="0"/>
            <a:r>
              <a:rPr lang="en-US">
                <a:solidFill>
                  <a:schemeClr val="accent1"/>
                </a:solidFill>
              </a:rPr>
              <a:t>Click to edit Master text styles</a:t>
            </a:r>
          </a:p>
        </p:txBody>
      </p:sp>
    </p:spTree>
    <p:extLst>
      <p:ext uri="{BB962C8B-B14F-4D97-AF65-F5344CB8AC3E}">
        <p14:creationId xmlns:p14="http://schemas.microsoft.com/office/powerpoint/2010/main" val="2542090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552357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2137947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83393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5403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97529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58872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04804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84164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0846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294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06362"/>
            <a:ext cx="8433787" cy="655638"/>
          </a:xfrm>
        </p:spPr>
        <p:txBody>
          <a:bodyPr>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D57F1E4F-1CFF-5643-939E-217C01CDF565}" type="slidenum">
              <a:rPr lang="en-US" smtClean="0"/>
              <a:pPr/>
              <a:t>‹#›</a:t>
            </a:fld>
            <a:endParaRPr lang="en-US" dirty="0"/>
          </a:p>
        </p:txBody>
      </p:sp>
      <p:cxnSp>
        <p:nvCxnSpPr>
          <p:cNvPr id="8" name="Straight Connector 7"/>
          <p:cNvCxnSpPr/>
          <p:nvPr/>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310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38479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2112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5318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26940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45139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7877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0043031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7827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3786188"/>
            <a:ext cx="103632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963084" y="2286001"/>
            <a:ext cx="10363200" cy="1500187"/>
          </a:xfrm>
        </p:spPr>
        <p:txBody>
          <a:bodyPr anchor="b"/>
          <a:lstStyle>
            <a:lvl1pPr marL="0" indent="0">
              <a:buNone/>
              <a:defRPr sz="20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90021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oundRect">
            <a:avLst>
              <a:gd name="adj" fmla="val 5566"/>
            </a:avLst>
          </a:prstGeom>
          <a:gradFill>
            <a:gsLst>
              <a:gs pos="0">
                <a:schemeClr val="accent2"/>
              </a:gs>
              <a:gs pos="77000">
                <a:schemeClr val="accent2">
                  <a:alpha val="59000"/>
                </a:schemeClr>
              </a:gs>
            </a:gsLst>
            <a:lin ang="4200000" scaled="0"/>
          </a:gradFill>
        </p:spPr>
        <p:txBody>
          <a:bodyPr anchor="ctr">
            <a:normAutofit/>
          </a:bodyPr>
          <a:lstStyle>
            <a:lvl1pPr marL="0" indent="0" algn="ctr">
              <a:buNone/>
              <a:defRPr sz="2000" b="1">
                <a:solidFill>
                  <a:schemeClr val="bg1"/>
                </a:solidFill>
                <a:latin typeface="Arial Narrow"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solidFill>
            <a:schemeClr val="bg1"/>
          </a:solidFill>
          <a:effectLst>
            <a:outerShdw blurRad="63500" dist="38100" dir="1800000" algn="tl" rotWithShape="0">
              <a:prstClr val="black">
                <a:alpha val="30000"/>
              </a:prstClr>
            </a:outerShdw>
          </a:effectLst>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a:gradFill>
            <a:gsLst>
              <a:gs pos="0">
                <a:schemeClr val="accent2"/>
              </a:gs>
              <a:gs pos="77000">
                <a:schemeClr val="accent2">
                  <a:alpha val="59000"/>
                </a:schemeClr>
              </a:gs>
            </a:gsLst>
            <a:lin ang="4200000" scaled="0"/>
          </a:gradFill>
        </p:spPr>
        <p:txBody>
          <a:bodyPr vert="horz" lIns="91440" tIns="45720" rIns="91440" bIns="45720" rtlCol="0" anchor="ctr">
            <a:normAutofit/>
          </a:bodyPr>
          <a:lstStyle>
            <a:lvl1pPr algn="ctr">
              <a:defRPr lang="en-US" sz="2000" b="1" dirty="0" smtClean="0">
                <a:solidFill>
                  <a:schemeClr val="bg1"/>
                </a:solidFill>
                <a:latin typeface="Arial Narrow" pitchFamily="34" charset="0"/>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193368" y="2174875"/>
            <a:ext cx="5389033" cy="3951288"/>
          </a:xfrm>
          <a:solidFill>
            <a:schemeClr val="bg1"/>
          </a:solidFill>
          <a:effectLst>
            <a:outerShdw blurRad="63500" dist="38100" dir="1800000" algn="tl" rotWithShape="0">
              <a:prstClr val="black">
                <a:alpha val="30000"/>
              </a:prstClr>
            </a:outerShdw>
          </a:effectLst>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1"/>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D57F1E4F-1CFF-5643-939E-217C01CDF565}" type="slidenum">
              <a:rPr lang="en-US" smtClean="0"/>
              <a:pPr/>
              <a:t>‹#›</a:t>
            </a:fld>
            <a:endParaRPr lang="en-US" dirty="0"/>
          </a:p>
        </p:txBody>
      </p:sp>
      <p:cxnSp>
        <p:nvCxnSpPr>
          <p:cNvPr id="9" name="Straight Connector 8"/>
          <p:cNvCxnSpPr/>
          <p:nvPr/>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95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a:t>Click to edit Master title style</a:t>
            </a:r>
          </a:p>
        </p:txBody>
      </p:sp>
      <p:sp>
        <p:nvSpPr>
          <p:cNvPr id="4"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D57F1E4F-1CFF-5643-939E-217C01CDF565}" type="slidenum">
              <a:rPr lang="en-US" smtClean="0"/>
              <a:pPr/>
              <a:t>‹#›</a:t>
            </a:fld>
            <a:endParaRPr lang="en-US" dirty="0"/>
          </a:p>
        </p:txBody>
      </p:sp>
      <p:cxnSp>
        <p:nvCxnSpPr>
          <p:cNvPr id="6" name="Straight Connector 5"/>
          <p:cNvCxnSpPr/>
          <p:nvPr/>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776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D57F1E4F-1CFF-5643-939E-217C01CDF565}" type="slidenum">
              <a:rPr lang="en-US" smtClean="0"/>
              <a:pPr/>
              <a:t>‹#›</a:t>
            </a:fld>
            <a:endParaRPr lang="en-US" dirty="0"/>
          </a:p>
        </p:txBody>
      </p:sp>
      <p:cxnSp>
        <p:nvCxnSpPr>
          <p:cNvPr id="5" name="Straight Connector 4"/>
          <p:cNvCxnSpPr/>
          <p:nvPr/>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13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3"/>
          <p:cNvSpPr>
            <a:spLocks noGrp="1"/>
          </p:cNvSpPr>
          <p:nvPr>
            <p:ph type="sldNum" sz="quarter" idx="11"/>
          </p:nvPr>
        </p:nvSpPr>
        <p:spPr/>
        <p:txBody>
          <a:bodyPr/>
          <a:lstStyle/>
          <a:p>
            <a:fld id="{D57F1E4F-1CFF-5643-939E-217C01CDF565}" type="slidenum">
              <a:rPr lang="en-US" smtClean="0"/>
              <a:pPr/>
              <a:t>‹#›</a:t>
            </a:fld>
            <a:endParaRPr lang="en-US" dirty="0"/>
          </a:p>
        </p:txBody>
      </p:sp>
      <p:cxnSp>
        <p:nvCxnSpPr>
          <p:cNvPr id="5" name="Straight Connector 4"/>
          <p:cNvCxnSpPr/>
          <p:nvPr/>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01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47800"/>
            <a:ext cx="6815667"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D57F1E4F-1CFF-5643-939E-217C01CDF565}" type="slidenum">
              <a:rPr lang="en-US" smtClean="0"/>
              <a:pPr/>
              <a:t>‹#›</a:t>
            </a:fld>
            <a:endParaRPr lang="en-US" dirty="0"/>
          </a:p>
        </p:txBody>
      </p:sp>
      <p:sp>
        <p:nvSpPr>
          <p:cNvPr id="8" name="Title 1"/>
          <p:cNvSpPr txBox="1">
            <a:spLocks/>
          </p:cNvSpPr>
          <p:nvPr/>
        </p:nvSpPr>
        <p:spPr>
          <a:xfrm>
            <a:off x="1879107" y="106362"/>
            <a:ext cx="8433787" cy="65563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b="1" kern="1200">
                <a:solidFill>
                  <a:schemeClr val="tx1">
                    <a:lumMod val="65000"/>
                    <a:lumOff val="35000"/>
                  </a:schemeClr>
                </a:solidFill>
                <a:latin typeface="Arial Narrow" pitchFamily="34" charset="0"/>
                <a:ea typeface="+mj-ea"/>
                <a:cs typeface="Arial" pitchFamily="34" charset="0"/>
              </a:defRPr>
            </a:lvl1pPr>
          </a:lstStyle>
          <a:p>
            <a:pPr algn="ctr"/>
            <a:r>
              <a:rPr lang="en-US" sz="2400" dirty="0"/>
              <a:t>Click to edit Master title style</a:t>
            </a:r>
          </a:p>
        </p:txBody>
      </p:sp>
      <p:cxnSp>
        <p:nvCxnSpPr>
          <p:cNvPr id="9" name="Straight Connector 8"/>
          <p:cNvCxnSpPr/>
          <p:nvPr/>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049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D57F1E4F-1CFF-5643-939E-217C01CDF565}" type="slidenum">
              <a:rPr lang="en-US" smtClean="0"/>
              <a:pPr/>
              <a:t>‹#›</a:t>
            </a:fld>
            <a:endParaRPr lang="en-US" dirty="0"/>
          </a:p>
        </p:txBody>
      </p:sp>
      <p:cxnSp>
        <p:nvCxnSpPr>
          <p:cNvPr id="8" name="Straight Connector 7"/>
          <p:cNvCxnSpPr/>
          <p:nvPr/>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511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106362"/>
            <a:ext cx="8433787" cy="6556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8000" y="1371601"/>
            <a:ext cx="10972800" cy="4754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5"/>
          <p:cNvSpPr>
            <a:spLocks noGrp="1"/>
          </p:cNvSpPr>
          <p:nvPr>
            <p:ph type="sldNum" sz="quarter" idx="4"/>
          </p:nvPr>
        </p:nvSpPr>
        <p:spPr>
          <a:xfrm>
            <a:off x="11664272" y="6456514"/>
            <a:ext cx="508000" cy="365125"/>
          </a:xfrm>
          <a:prstGeom prst="rect">
            <a:avLst/>
          </a:prstGeom>
        </p:spPr>
        <p:txBody>
          <a:bodyPr vert="horz" lIns="91440" tIns="45720" rIns="91440" bIns="45720" rtlCol="0" anchor="ctr"/>
          <a:lstStyle>
            <a:lvl1pPr algn="l">
              <a:defRPr lang="en-US" sz="1000" b="1" kern="1200" smtClean="0">
                <a:solidFill>
                  <a:schemeClr val="bg1"/>
                </a:solidFill>
                <a:latin typeface="Perpetua" pitchFamily="18" charset="0"/>
                <a:ea typeface="+mn-ea"/>
                <a:cs typeface="Arial" pitchFamily="34" charset="0"/>
              </a:defRPr>
            </a:lvl1pPr>
          </a:lstStyle>
          <a:p>
            <a:fld id="{D57F1E4F-1CFF-5643-939E-217C01CDF565}" type="slidenum">
              <a:rPr lang="en-US" smtClean="0"/>
              <a:pPr/>
              <a:t>‹#›</a:t>
            </a:fld>
            <a:endParaRPr lang="en-US" dirty="0"/>
          </a:p>
        </p:txBody>
      </p:sp>
      <p:cxnSp>
        <p:nvCxnSpPr>
          <p:cNvPr id="6" name="Straight Connector 5"/>
          <p:cNvCxnSpPr/>
          <p:nvPr/>
        </p:nvCxnSpPr>
        <p:spPr>
          <a:xfrm>
            <a:off x="11646523" y="6512512"/>
            <a:ext cx="0" cy="228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44935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txStyles>
    <p:titleStyle>
      <a:lvl1pPr algn="l" defTabSz="914400" rtl="0" eaLnBrk="1" latinLnBrk="0" hangingPunct="1">
        <a:spcBef>
          <a:spcPct val="0"/>
        </a:spcBef>
        <a:buNone/>
        <a:defRPr sz="2400" b="1" kern="1200">
          <a:solidFill>
            <a:schemeClr val="tx1">
              <a:lumMod val="65000"/>
              <a:lumOff val="35000"/>
            </a:schemeClr>
          </a:solidFill>
          <a:latin typeface="Arial Narrow" pitchFamily="34" charset="0"/>
          <a:ea typeface="+mj-ea"/>
          <a:cs typeface="Arial" pitchFamily="34" charset="0"/>
        </a:defRPr>
      </a:lvl1pPr>
    </p:titleStyle>
    <p:bodyStyle>
      <a:lvl1pPr marL="342900" indent="-342900" algn="l" defTabSz="914400" rtl="0" eaLnBrk="1" latinLnBrk="0" hangingPunct="1">
        <a:spcBef>
          <a:spcPct val="20000"/>
        </a:spcBef>
        <a:buClr>
          <a:schemeClr val="accent1"/>
        </a:buClr>
        <a:buFont typeface="Wingdings" pitchFamily="2" charset="2"/>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accent1"/>
        </a:buClr>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accent1"/>
        </a:buClr>
        <a:buSzPct val="70000"/>
        <a:buFont typeface="Courier New" pitchFamily="49" charset="0"/>
        <a:buChar char="o"/>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SzPct val="75000"/>
        <a:buFont typeface="Wingdings" pitchFamily="2" charset="2"/>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12/3/2019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35133005"/>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gif"/><Relationship Id="rId1" Type="http://schemas.openxmlformats.org/officeDocument/2006/relationships/slideLayout" Target="../slideLayouts/slideLayout6.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3.sv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476374" y="1712747"/>
            <a:ext cx="5603289" cy="1115644"/>
          </a:xfrm>
        </p:spPr>
        <p:txBody>
          <a:bodyPr>
            <a:normAutofit/>
          </a:bodyPr>
          <a:lstStyle/>
          <a:p>
            <a:r>
              <a:rPr lang="en-US" sz="3200">
                <a:solidFill>
                  <a:schemeClr val="tx1">
                    <a:lumMod val="75000"/>
                    <a:lumOff val="25000"/>
                  </a:schemeClr>
                </a:solidFill>
              </a:rPr>
              <a:t>Social Media &amp; Web </a:t>
            </a:r>
            <a:r>
              <a:rPr lang="en-US" sz="3200" dirty="0">
                <a:solidFill>
                  <a:schemeClr val="tx1">
                    <a:lumMod val="75000"/>
                    <a:lumOff val="25000"/>
                  </a:schemeClr>
                </a:solidFill>
              </a:rPr>
              <a:t>Analytics</a:t>
            </a:r>
          </a:p>
        </p:txBody>
      </p:sp>
      <p:sp>
        <p:nvSpPr>
          <p:cNvPr id="7" name="Content Placeholder 3"/>
          <p:cNvSpPr>
            <a:spLocks noGrp="1"/>
          </p:cNvSpPr>
          <p:nvPr>
            <p:ph sz="quarter" idx="12"/>
          </p:nvPr>
        </p:nvSpPr>
        <p:spPr>
          <a:xfrm>
            <a:off x="1476374" y="2746285"/>
            <a:ext cx="3962400" cy="507111"/>
          </a:xfrm>
        </p:spPr>
        <p:txBody>
          <a:bodyPr/>
          <a:lstStyle/>
          <a:p>
            <a:r>
              <a:rPr lang="en-US" sz="2800" dirty="0"/>
              <a:t>Introduction</a:t>
            </a:r>
            <a:endParaRPr lang="en-IN" sz="2800" dirty="0"/>
          </a:p>
        </p:txBody>
      </p:sp>
    </p:spTree>
    <p:extLst>
      <p:ext uri="{BB962C8B-B14F-4D97-AF65-F5344CB8AC3E}">
        <p14:creationId xmlns:p14="http://schemas.microsoft.com/office/powerpoint/2010/main" val="4235757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8E1C-CDEB-463C-84CD-1DFEDB425539}"/>
              </a:ext>
            </a:extLst>
          </p:cNvPr>
          <p:cNvSpPr>
            <a:spLocks noGrp="1"/>
          </p:cNvSpPr>
          <p:nvPr>
            <p:ph type="title"/>
          </p:nvPr>
        </p:nvSpPr>
        <p:spPr>
          <a:xfrm>
            <a:off x="561514" y="189291"/>
            <a:ext cx="10131425" cy="393577"/>
          </a:xfrm>
        </p:spPr>
        <p:txBody>
          <a:bodyPr>
            <a:normAutofit fontScale="90000"/>
          </a:bodyPr>
          <a:lstStyle/>
          <a:p>
            <a:r>
              <a:rPr lang="en-US" dirty="0"/>
              <a:t>Focus of this class</a:t>
            </a:r>
            <a:endParaRPr lang="en-IN" dirty="0"/>
          </a:p>
        </p:txBody>
      </p:sp>
      <p:sp>
        <p:nvSpPr>
          <p:cNvPr id="3" name="Content Placeholder 2">
            <a:extLst>
              <a:ext uri="{FF2B5EF4-FFF2-40B4-BE49-F238E27FC236}">
                <a16:creationId xmlns:a16="http://schemas.microsoft.com/office/drawing/2014/main" id="{931526FB-8DE4-462D-A419-AFBB4D0434B5}"/>
              </a:ext>
            </a:extLst>
          </p:cNvPr>
          <p:cNvSpPr>
            <a:spLocks noGrp="1"/>
          </p:cNvSpPr>
          <p:nvPr>
            <p:ph idx="1"/>
          </p:nvPr>
        </p:nvSpPr>
        <p:spPr>
          <a:xfrm>
            <a:off x="561513" y="828074"/>
            <a:ext cx="10131425" cy="672154"/>
          </a:xfrm>
        </p:spPr>
        <p:txBody>
          <a:bodyPr>
            <a:normAutofit/>
          </a:bodyPr>
          <a:lstStyle/>
          <a:p>
            <a:r>
              <a:rPr lang="en-US" sz="1700" dirty="0"/>
              <a:t>How digital technologies interact with the 5Cs. In addition, we will focus on a couple of Ps – promotion and place</a:t>
            </a:r>
          </a:p>
          <a:p>
            <a:pPr marL="0" indent="0">
              <a:buNone/>
            </a:pPr>
            <a:endParaRPr lang="en-IN" dirty="0"/>
          </a:p>
        </p:txBody>
      </p:sp>
      <p:graphicFrame>
        <p:nvGraphicFramePr>
          <p:cNvPr id="4" name="Table 3">
            <a:extLst>
              <a:ext uri="{FF2B5EF4-FFF2-40B4-BE49-F238E27FC236}">
                <a16:creationId xmlns:a16="http://schemas.microsoft.com/office/drawing/2014/main" id="{EF7A161C-EAE5-44D2-B304-DCA3AB3548C8}"/>
              </a:ext>
            </a:extLst>
          </p:cNvPr>
          <p:cNvGraphicFramePr>
            <a:graphicFrameLocks noGrp="1"/>
          </p:cNvGraphicFramePr>
          <p:nvPr>
            <p:extLst>
              <p:ext uri="{D42A27DB-BD31-4B8C-83A1-F6EECF244321}">
                <p14:modId xmlns:p14="http://schemas.microsoft.com/office/powerpoint/2010/main" val="1793771776"/>
              </p:ext>
            </p:extLst>
          </p:nvPr>
        </p:nvGraphicFramePr>
        <p:xfrm>
          <a:off x="1818657" y="1627574"/>
          <a:ext cx="8128000" cy="467360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1542863862"/>
                    </a:ext>
                  </a:extLst>
                </a:gridCol>
                <a:gridCol w="4064000">
                  <a:extLst>
                    <a:ext uri="{9D8B030D-6E8A-4147-A177-3AD203B41FA5}">
                      <a16:colId xmlns:a16="http://schemas.microsoft.com/office/drawing/2014/main" val="3599513117"/>
                    </a:ext>
                  </a:extLst>
                </a:gridCol>
              </a:tblGrid>
              <a:tr h="370840">
                <a:tc>
                  <a:txBody>
                    <a:bodyPr/>
                    <a:lstStyle/>
                    <a:p>
                      <a:r>
                        <a:rPr lang="en-US" sz="1200" dirty="0"/>
                        <a:t>Area of Focus</a:t>
                      </a:r>
                      <a:endParaRPr lang="en-IN" sz="1200" dirty="0"/>
                    </a:p>
                  </a:txBody>
                  <a:tcPr anchor="ctr"/>
                </a:tc>
                <a:tc>
                  <a:txBody>
                    <a:bodyPr/>
                    <a:lstStyle/>
                    <a:p>
                      <a:r>
                        <a:rPr lang="en-US" sz="1200" dirty="0"/>
                        <a:t>Key Topics</a:t>
                      </a:r>
                      <a:endParaRPr lang="en-IN" sz="1200" dirty="0"/>
                    </a:p>
                  </a:txBody>
                  <a:tcPr anchor="ctr"/>
                </a:tc>
                <a:extLst>
                  <a:ext uri="{0D108BD9-81ED-4DB2-BD59-A6C34878D82A}">
                    <a16:rowId xmlns:a16="http://schemas.microsoft.com/office/drawing/2014/main" val="381358298"/>
                  </a:ext>
                </a:extLst>
              </a:tr>
              <a:tr h="370840">
                <a:tc>
                  <a:txBody>
                    <a:bodyPr/>
                    <a:lstStyle/>
                    <a:p>
                      <a:r>
                        <a:rPr lang="en-US" sz="1200" dirty="0"/>
                        <a:t>Consumer Behavior</a:t>
                      </a:r>
                      <a:endParaRPr lang="en-IN" sz="1200" dirty="0"/>
                    </a:p>
                  </a:txBody>
                  <a:tcPr anchor="ctr">
                    <a:solidFill>
                      <a:schemeClr val="bg1">
                        <a:alpha val="20000"/>
                      </a:schemeClr>
                    </a:solidFill>
                  </a:tcPr>
                </a:tc>
                <a:tc>
                  <a:txBody>
                    <a:bodyPr/>
                    <a:lstStyle/>
                    <a:p>
                      <a:pPr marL="171450" indent="-171450">
                        <a:buFont typeface="Arial" panose="020B0604020202020204" pitchFamily="34" charset="0"/>
                        <a:buChar char="•"/>
                      </a:pPr>
                      <a:r>
                        <a:rPr lang="en-US" sz="1200" u="none" strike="noStrike" kern="1200" baseline="0" dirty="0"/>
                        <a:t>Stages of buying process </a:t>
                      </a:r>
                    </a:p>
                    <a:p>
                      <a:pPr marL="171450" indent="-171450">
                        <a:buFont typeface="Arial" panose="020B0604020202020204" pitchFamily="34" charset="0"/>
                        <a:buChar char="•"/>
                      </a:pPr>
                      <a:r>
                        <a:rPr lang="en-IN" sz="1200" u="none" strike="noStrike" kern="1200" baseline="0" dirty="0"/>
                        <a:t>Information acquisition, search, information processing and decision aids in digital environments</a:t>
                      </a:r>
                    </a:p>
                    <a:p>
                      <a:pPr marL="171450" indent="-171450">
                        <a:buFont typeface="Arial" panose="020B0604020202020204" pitchFamily="34" charset="0"/>
                        <a:buChar char="•"/>
                      </a:pPr>
                      <a:r>
                        <a:rPr lang="en-US" sz="1200" u="none" strike="noStrike" kern="1200" baseline="0" dirty="0"/>
                        <a:t>Customer trust and risk perceptions in digital environments</a:t>
                      </a:r>
                      <a:endParaRPr lang="en-IN" sz="1200" dirty="0"/>
                    </a:p>
                  </a:txBody>
                  <a:tcPr anchor="ctr">
                    <a:solidFill>
                      <a:schemeClr val="bg1">
                        <a:alpha val="20000"/>
                      </a:schemeClr>
                    </a:solidFill>
                  </a:tcPr>
                </a:tc>
                <a:extLst>
                  <a:ext uri="{0D108BD9-81ED-4DB2-BD59-A6C34878D82A}">
                    <a16:rowId xmlns:a16="http://schemas.microsoft.com/office/drawing/2014/main" val="1897905814"/>
                  </a:ext>
                </a:extLst>
              </a:tr>
              <a:tr h="370840">
                <a:tc>
                  <a:txBody>
                    <a:bodyPr/>
                    <a:lstStyle/>
                    <a:p>
                      <a:r>
                        <a:rPr lang="en-US" sz="1200" dirty="0"/>
                        <a:t>Social Media and UGC</a:t>
                      </a:r>
                      <a:endParaRPr lang="en-IN" sz="1200" dirty="0"/>
                    </a:p>
                  </a:txBody>
                  <a:tcPr anchor="ctr">
                    <a:solidFill>
                      <a:schemeClr val="accent3">
                        <a:lumMod val="20000"/>
                        <a:lumOff val="80000"/>
                      </a:schemeClr>
                    </a:solidFill>
                  </a:tcPr>
                </a:tc>
                <a:tc>
                  <a:txBody>
                    <a:bodyPr/>
                    <a:lstStyle/>
                    <a:p>
                      <a:pPr marL="171450" indent="-171450">
                        <a:buFont typeface="Arial" panose="020B0604020202020204" pitchFamily="34" charset="0"/>
                        <a:buChar char="•"/>
                      </a:pPr>
                      <a:r>
                        <a:rPr lang="en-US" sz="1200" u="none" strike="noStrike" kern="1200" baseline="0" dirty="0"/>
                        <a:t>Electronic Word-of-Mouth (</a:t>
                      </a:r>
                      <a:r>
                        <a:rPr lang="en-US" sz="1200" u="none" strike="noStrike" kern="1200" baseline="0" dirty="0" err="1"/>
                        <a:t>eWOM</a:t>
                      </a:r>
                      <a:r>
                        <a:rPr lang="en-US" sz="1200" u="none" strike="noStrike" kern="1200" baseline="0" dirty="0"/>
                        <a:t>) and motivation for </a:t>
                      </a:r>
                      <a:r>
                        <a:rPr lang="en-US" sz="1200" u="none" strike="noStrike" kern="1200" baseline="0" dirty="0" err="1"/>
                        <a:t>eWOM</a:t>
                      </a:r>
                      <a:r>
                        <a:rPr lang="en-IN" sz="1200" u="none" strike="noStrike" kern="1200" baseline="0" dirty="0"/>
                        <a:t>, </a:t>
                      </a:r>
                    </a:p>
                    <a:p>
                      <a:pPr marL="171450" indent="-171450">
                        <a:buFont typeface="Arial" panose="020B0604020202020204" pitchFamily="34" charset="0"/>
                        <a:buChar char="•"/>
                      </a:pPr>
                      <a:r>
                        <a:rPr lang="en-US" sz="1200" u="none" strike="noStrike" kern="1200" baseline="0" dirty="0"/>
                        <a:t>Social networks, identification and targeting of influencers,</a:t>
                      </a:r>
                    </a:p>
                    <a:p>
                      <a:pPr marL="171450" indent="-171450">
                        <a:buFont typeface="Arial" panose="020B0604020202020204" pitchFamily="34" charset="0"/>
                        <a:buChar char="•"/>
                      </a:pPr>
                      <a:r>
                        <a:rPr lang="en-IN" sz="1200" u="none" strike="noStrike" kern="1200" baseline="0" dirty="0" err="1"/>
                        <a:t>eWOM</a:t>
                      </a:r>
                      <a:r>
                        <a:rPr lang="en-IN" sz="1200" u="none" strike="noStrike" kern="1200" baseline="0" dirty="0"/>
                        <a:t> and fake reviews</a:t>
                      </a:r>
                      <a:endParaRPr lang="en-US" sz="1200" b="0" i="0" u="none" strike="noStrike" kern="1200" baseline="0" dirty="0">
                        <a:solidFill>
                          <a:schemeClr val="dk1"/>
                        </a:solidFill>
                        <a:latin typeface="+mn-lt"/>
                        <a:ea typeface="+mn-ea"/>
                        <a:cs typeface="+mn-cs"/>
                      </a:endParaRPr>
                    </a:p>
                  </a:txBody>
                  <a:tcPr anchor="ctr">
                    <a:solidFill>
                      <a:schemeClr val="accent3">
                        <a:lumMod val="20000"/>
                        <a:lumOff val="80000"/>
                      </a:schemeClr>
                    </a:solidFill>
                  </a:tcPr>
                </a:tc>
                <a:extLst>
                  <a:ext uri="{0D108BD9-81ED-4DB2-BD59-A6C34878D82A}">
                    <a16:rowId xmlns:a16="http://schemas.microsoft.com/office/drawing/2014/main" val="408879674"/>
                  </a:ext>
                </a:extLst>
              </a:tr>
              <a:tr h="370840">
                <a:tc>
                  <a:txBody>
                    <a:bodyPr/>
                    <a:lstStyle/>
                    <a:p>
                      <a:r>
                        <a:rPr lang="en-US" sz="1200" dirty="0"/>
                        <a:t>Search Engines</a:t>
                      </a:r>
                      <a:endParaRPr lang="en-IN" sz="1200" dirty="0"/>
                    </a:p>
                  </a:txBody>
                  <a:tcPr anchor="ctr">
                    <a:solidFill>
                      <a:schemeClr val="accent3">
                        <a:lumMod val="20000"/>
                        <a:lumOff val="80000"/>
                      </a:schemeClr>
                    </a:solidFill>
                  </a:tcPr>
                </a:tc>
                <a:tc>
                  <a:txBody>
                    <a:bodyPr/>
                    <a:lstStyle/>
                    <a:p>
                      <a:pPr marL="171450" indent="-171450">
                        <a:buFont typeface="Arial" panose="020B0604020202020204" pitchFamily="34" charset="0"/>
                        <a:buChar char="•"/>
                      </a:pPr>
                      <a:r>
                        <a:rPr lang="en-US" sz="1200" dirty="0"/>
                        <a:t>How to choose specific keywords and bid on them</a:t>
                      </a:r>
                    </a:p>
                    <a:p>
                      <a:pPr marL="171450" indent="-171450">
                        <a:buFont typeface="Arial" panose="020B0604020202020204" pitchFamily="34" charset="0"/>
                        <a:buChar char="•"/>
                      </a:pPr>
                      <a:r>
                        <a:rPr lang="en-US" sz="1200" dirty="0"/>
                        <a:t>Relationship between rank, click-through rate and conversion rates</a:t>
                      </a:r>
                    </a:p>
                    <a:p>
                      <a:pPr marL="171450" indent="-171450">
                        <a:buFont typeface="Arial" panose="020B0604020202020204" pitchFamily="34" charset="0"/>
                        <a:buChar char="•"/>
                      </a:pPr>
                      <a:r>
                        <a:rPr lang="en-US" sz="1200" dirty="0"/>
                        <a:t>Synergy between organic search and paid search</a:t>
                      </a:r>
                      <a:endParaRPr lang="en-IN" sz="1200" dirty="0"/>
                    </a:p>
                  </a:txBody>
                  <a:tcPr anchor="ctr">
                    <a:solidFill>
                      <a:schemeClr val="accent3">
                        <a:lumMod val="20000"/>
                        <a:lumOff val="80000"/>
                      </a:schemeClr>
                    </a:solidFill>
                  </a:tcPr>
                </a:tc>
                <a:extLst>
                  <a:ext uri="{0D108BD9-81ED-4DB2-BD59-A6C34878D82A}">
                    <a16:rowId xmlns:a16="http://schemas.microsoft.com/office/drawing/2014/main" val="779969116"/>
                  </a:ext>
                </a:extLst>
              </a:tr>
              <a:tr h="370840">
                <a:tc>
                  <a:txBody>
                    <a:bodyPr/>
                    <a:lstStyle/>
                    <a:p>
                      <a:r>
                        <a:rPr lang="en-US" sz="1200" dirty="0"/>
                        <a:t>Contextual interactions</a:t>
                      </a:r>
                      <a:endParaRPr lang="en-IN" sz="1200" dirty="0"/>
                    </a:p>
                  </a:txBody>
                  <a:tcPr anchor="ctr"/>
                </a:tc>
                <a:tc>
                  <a:txBody>
                    <a:bodyPr/>
                    <a:lstStyle/>
                    <a:p>
                      <a:pPr marL="171450" indent="-171450">
                        <a:buFont typeface="Arial" panose="020B0604020202020204" pitchFamily="34" charset="0"/>
                        <a:buChar char="•"/>
                      </a:pPr>
                      <a:r>
                        <a:rPr lang="en-US" sz="1200" dirty="0"/>
                        <a:t>Interaction between geography/location and digital environments</a:t>
                      </a:r>
                    </a:p>
                    <a:p>
                      <a:pPr marL="171450" indent="-171450">
                        <a:buFont typeface="Arial" panose="020B0604020202020204" pitchFamily="34" charset="0"/>
                        <a:buChar char="•"/>
                      </a:pPr>
                      <a:r>
                        <a:rPr lang="en-US" sz="1200" dirty="0"/>
                        <a:t>Impact of regulatory environment - Privacy concerns and effectiveness of digital marketing</a:t>
                      </a:r>
                    </a:p>
                  </a:txBody>
                  <a:tcPr anchor="ctr"/>
                </a:tc>
                <a:extLst>
                  <a:ext uri="{0D108BD9-81ED-4DB2-BD59-A6C34878D82A}">
                    <a16:rowId xmlns:a16="http://schemas.microsoft.com/office/drawing/2014/main" val="2051342774"/>
                  </a:ext>
                </a:extLst>
              </a:tr>
              <a:tr h="370840">
                <a:tc>
                  <a:txBody>
                    <a:bodyPr/>
                    <a:lstStyle/>
                    <a:p>
                      <a:r>
                        <a:rPr lang="en-US" sz="1200" dirty="0"/>
                        <a:t>Promotions</a:t>
                      </a:r>
                      <a:endParaRPr lang="en-IN" sz="1200" dirty="0"/>
                    </a:p>
                  </a:txBody>
                  <a:tcPr anchor="ctr"/>
                </a:tc>
                <a:tc>
                  <a:txBody>
                    <a:bodyPr/>
                    <a:lstStyle/>
                    <a:p>
                      <a:pPr marL="171450" indent="-171450">
                        <a:buFont typeface="Arial" panose="020B0604020202020204" pitchFamily="34" charset="0"/>
                        <a:buChar char="•"/>
                      </a:pPr>
                      <a:r>
                        <a:rPr lang="en-US" sz="1200" dirty="0"/>
                        <a:t>Display advertising</a:t>
                      </a:r>
                    </a:p>
                    <a:p>
                      <a:pPr marL="171450" indent="-171450">
                        <a:buFont typeface="Arial" panose="020B0604020202020204" pitchFamily="34" charset="0"/>
                        <a:buChar char="•"/>
                      </a:pPr>
                      <a:r>
                        <a:rPr lang="en-US" sz="1200" dirty="0"/>
                        <a:t>Retargeting</a:t>
                      </a:r>
                    </a:p>
                    <a:p>
                      <a:pPr marL="171450" indent="-171450">
                        <a:buFont typeface="Arial" panose="020B0604020202020204" pitchFamily="34" charset="0"/>
                        <a:buChar char="•"/>
                      </a:pPr>
                      <a:r>
                        <a:rPr lang="en-US" sz="1200" dirty="0"/>
                        <a:t>Mobile targeting</a:t>
                      </a:r>
                      <a:endParaRPr lang="en-IN" sz="1200" dirty="0"/>
                    </a:p>
                  </a:txBody>
                  <a:tcPr anchor="ctr"/>
                </a:tc>
                <a:extLst>
                  <a:ext uri="{0D108BD9-81ED-4DB2-BD59-A6C34878D82A}">
                    <a16:rowId xmlns:a16="http://schemas.microsoft.com/office/drawing/2014/main" val="849363025"/>
                  </a:ext>
                </a:extLst>
              </a:tr>
              <a:tr h="370840">
                <a:tc>
                  <a:txBody>
                    <a:bodyPr/>
                    <a:lstStyle/>
                    <a:p>
                      <a:r>
                        <a:rPr lang="en-US" sz="1200" dirty="0"/>
                        <a:t>Place</a:t>
                      </a:r>
                      <a:endParaRPr lang="en-IN" sz="1200" dirty="0"/>
                    </a:p>
                  </a:txBody>
                  <a:tcPr anchor="ctr"/>
                </a:tc>
                <a:tc>
                  <a:txBody>
                    <a:bodyPr/>
                    <a:lstStyle/>
                    <a:p>
                      <a:pPr marL="171450" indent="-171450">
                        <a:buFont typeface="Arial" panose="020B0604020202020204" pitchFamily="34" charset="0"/>
                        <a:buChar char="•"/>
                      </a:pPr>
                      <a:r>
                        <a:rPr lang="en-US" sz="1200" dirty="0"/>
                        <a:t>Omnichannel Strategy and behavior</a:t>
                      </a:r>
                      <a:endParaRPr lang="en-IN" sz="1200" dirty="0"/>
                    </a:p>
                  </a:txBody>
                  <a:tcPr anchor="ctr"/>
                </a:tc>
                <a:extLst>
                  <a:ext uri="{0D108BD9-81ED-4DB2-BD59-A6C34878D82A}">
                    <a16:rowId xmlns:a16="http://schemas.microsoft.com/office/drawing/2014/main" val="3401516447"/>
                  </a:ext>
                </a:extLst>
              </a:tr>
            </a:tbl>
          </a:graphicData>
        </a:graphic>
      </p:graphicFrame>
    </p:spTree>
    <p:extLst>
      <p:ext uri="{BB962C8B-B14F-4D97-AF65-F5344CB8AC3E}">
        <p14:creationId xmlns:p14="http://schemas.microsoft.com/office/powerpoint/2010/main" val="64435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D4F30A-2DE5-4B36-8812-FA0980EEF792}"/>
              </a:ext>
            </a:extLst>
          </p:cNvPr>
          <p:cNvPicPr>
            <a:picLocks noChangeAspect="1"/>
          </p:cNvPicPr>
          <p:nvPr/>
        </p:nvPicPr>
        <p:blipFill>
          <a:blip r:embed="rId2"/>
          <a:stretch>
            <a:fillRect/>
          </a:stretch>
        </p:blipFill>
        <p:spPr>
          <a:xfrm>
            <a:off x="1" y="0"/>
            <a:ext cx="12192000" cy="6857999"/>
          </a:xfrm>
          <a:prstGeom prst="rect">
            <a:avLst/>
          </a:prstGeom>
        </p:spPr>
      </p:pic>
      <p:pic>
        <p:nvPicPr>
          <p:cNvPr id="4" name="Picture 3">
            <a:extLst>
              <a:ext uri="{FF2B5EF4-FFF2-40B4-BE49-F238E27FC236}">
                <a16:creationId xmlns:a16="http://schemas.microsoft.com/office/drawing/2014/main" id="{5C4AC295-C4EB-4346-85CD-AAFCED5A59A6}"/>
              </a:ext>
            </a:extLst>
          </p:cNvPr>
          <p:cNvPicPr>
            <a:picLocks noChangeAspect="1"/>
          </p:cNvPicPr>
          <p:nvPr/>
        </p:nvPicPr>
        <p:blipFill>
          <a:blip r:embed="rId3"/>
          <a:stretch>
            <a:fillRect/>
          </a:stretch>
        </p:blipFill>
        <p:spPr>
          <a:xfrm>
            <a:off x="1776412" y="1000125"/>
            <a:ext cx="8639175" cy="4857750"/>
          </a:xfrm>
          <a:prstGeom prst="rect">
            <a:avLst/>
          </a:prstGeom>
        </p:spPr>
      </p:pic>
      <p:pic>
        <p:nvPicPr>
          <p:cNvPr id="6" name="Picture 5">
            <a:extLst>
              <a:ext uri="{FF2B5EF4-FFF2-40B4-BE49-F238E27FC236}">
                <a16:creationId xmlns:a16="http://schemas.microsoft.com/office/drawing/2014/main" id="{9FA5341E-01C6-4878-B7D7-87E3BA019F15}"/>
              </a:ext>
            </a:extLst>
          </p:cNvPr>
          <p:cNvPicPr>
            <a:picLocks noChangeAspect="1"/>
          </p:cNvPicPr>
          <p:nvPr/>
        </p:nvPicPr>
        <p:blipFill>
          <a:blip r:embed="rId4"/>
          <a:stretch>
            <a:fillRect/>
          </a:stretch>
        </p:blipFill>
        <p:spPr>
          <a:xfrm>
            <a:off x="1586205" y="1524739"/>
            <a:ext cx="8877426" cy="3831032"/>
          </a:xfrm>
          <a:prstGeom prst="rect">
            <a:avLst/>
          </a:prstGeom>
        </p:spPr>
      </p:pic>
      <p:pic>
        <p:nvPicPr>
          <p:cNvPr id="8" name="Picture 7">
            <a:extLst>
              <a:ext uri="{FF2B5EF4-FFF2-40B4-BE49-F238E27FC236}">
                <a16:creationId xmlns:a16="http://schemas.microsoft.com/office/drawing/2014/main" id="{AC2F8BC9-0C70-480D-AD57-5119E49B2DB8}"/>
              </a:ext>
            </a:extLst>
          </p:cNvPr>
          <p:cNvPicPr>
            <a:picLocks noChangeAspect="1"/>
          </p:cNvPicPr>
          <p:nvPr/>
        </p:nvPicPr>
        <p:blipFill>
          <a:blip r:embed="rId5"/>
          <a:stretch>
            <a:fillRect/>
          </a:stretch>
        </p:blipFill>
        <p:spPr>
          <a:xfrm>
            <a:off x="1828800" y="583692"/>
            <a:ext cx="8534400" cy="56906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0759353B-1A44-42D6-B44D-4B7F98532B61}"/>
              </a:ext>
            </a:extLst>
          </p:cNvPr>
          <p:cNvPicPr>
            <a:picLocks noChangeAspect="1"/>
          </p:cNvPicPr>
          <p:nvPr/>
        </p:nvPicPr>
        <p:blipFill>
          <a:blip r:embed="rId6"/>
          <a:stretch>
            <a:fillRect/>
          </a:stretch>
        </p:blipFill>
        <p:spPr>
          <a:xfrm>
            <a:off x="1054817" y="65314"/>
            <a:ext cx="10180252" cy="67926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1663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69EC33-34F4-4578-972B-2499003446C6}"/>
              </a:ext>
            </a:extLst>
          </p:cNvPr>
          <p:cNvPicPr>
            <a:picLocks noChangeAspect="1"/>
          </p:cNvPicPr>
          <p:nvPr/>
        </p:nvPicPr>
        <p:blipFill>
          <a:blip r:embed="rId2"/>
          <a:stretch>
            <a:fillRect/>
          </a:stretch>
        </p:blipFill>
        <p:spPr>
          <a:xfrm>
            <a:off x="0" y="-23250"/>
            <a:ext cx="12338756" cy="6946429"/>
          </a:xfrm>
          <a:prstGeom prst="rect">
            <a:avLst/>
          </a:prstGeom>
        </p:spPr>
      </p:pic>
      <p:sp>
        <p:nvSpPr>
          <p:cNvPr id="4" name="Rectangle 3">
            <a:extLst>
              <a:ext uri="{FF2B5EF4-FFF2-40B4-BE49-F238E27FC236}">
                <a16:creationId xmlns:a16="http://schemas.microsoft.com/office/drawing/2014/main" id="{860FCA92-5D38-41E8-99CA-88F18DFA1622}"/>
              </a:ext>
            </a:extLst>
          </p:cNvPr>
          <p:cNvSpPr/>
          <p:nvPr/>
        </p:nvSpPr>
        <p:spPr>
          <a:xfrm>
            <a:off x="569513" y="625150"/>
            <a:ext cx="2770501" cy="1569660"/>
          </a:xfrm>
          <a:prstGeom prst="rect">
            <a:avLst/>
          </a:prstGeom>
          <a:noFill/>
        </p:spPr>
        <p:txBody>
          <a:bodyPr wrap="square" lIns="91440" tIns="45720" rIns="91440" bIns="45720">
            <a:spAutoFit/>
          </a:bodyPr>
          <a:lstStyle/>
          <a:p>
            <a:pPr algn="ctr"/>
            <a:r>
              <a:rPr lang="en-US" sz="9600" b="1" cap="none" spc="50" dirty="0">
                <a:ln w="0"/>
                <a:solidFill>
                  <a:srgbClr val="C00000"/>
                </a:solidFill>
                <a:effectLst>
                  <a:innerShdw blurRad="63500" dist="50800" dir="13500000">
                    <a:srgbClr val="000000">
                      <a:alpha val="50000"/>
                    </a:srgbClr>
                  </a:innerShdw>
                </a:effectLst>
                <a:latin typeface="Book Antiqua" panose="02040602050305030304" pitchFamily="18" charset="0"/>
              </a:rPr>
              <a:t>1991</a:t>
            </a:r>
          </a:p>
        </p:txBody>
      </p:sp>
      <p:sp>
        <p:nvSpPr>
          <p:cNvPr id="5" name="Rectangle 4">
            <a:extLst>
              <a:ext uri="{FF2B5EF4-FFF2-40B4-BE49-F238E27FC236}">
                <a16:creationId xmlns:a16="http://schemas.microsoft.com/office/drawing/2014/main" id="{6FEE2C40-E881-43BD-9452-7834CB6C885D}"/>
              </a:ext>
            </a:extLst>
          </p:cNvPr>
          <p:cNvSpPr/>
          <p:nvPr/>
        </p:nvSpPr>
        <p:spPr>
          <a:xfrm>
            <a:off x="3909527" y="2194810"/>
            <a:ext cx="2938626" cy="1569660"/>
          </a:xfrm>
          <a:prstGeom prst="rect">
            <a:avLst/>
          </a:prstGeom>
          <a:noFill/>
        </p:spPr>
        <p:txBody>
          <a:bodyPr wrap="none" lIns="91440" tIns="45720" rIns="91440" bIns="45720">
            <a:spAutoFit/>
          </a:bodyPr>
          <a:lstStyle/>
          <a:p>
            <a:pPr algn="ctr"/>
            <a:r>
              <a:rPr lang="en-US" sz="9600" b="1" spc="50" dirty="0">
                <a:ln w="0"/>
                <a:solidFill>
                  <a:schemeClr val="accent2">
                    <a:lumMod val="50000"/>
                  </a:schemeClr>
                </a:solidFill>
                <a:effectLst>
                  <a:innerShdw blurRad="63500" dist="50800" dir="13500000">
                    <a:srgbClr val="000000">
                      <a:alpha val="50000"/>
                    </a:srgbClr>
                  </a:innerShdw>
                </a:effectLst>
                <a:latin typeface="Book Antiqua" panose="02040602050305030304" pitchFamily="18" charset="0"/>
              </a:rPr>
              <a:t>AOL</a:t>
            </a:r>
          </a:p>
        </p:txBody>
      </p:sp>
      <p:sp>
        <p:nvSpPr>
          <p:cNvPr id="6" name="Rectangle 5">
            <a:extLst>
              <a:ext uri="{FF2B5EF4-FFF2-40B4-BE49-F238E27FC236}">
                <a16:creationId xmlns:a16="http://schemas.microsoft.com/office/drawing/2014/main" id="{AE921EE9-5E91-4686-89EF-8726E08F476E}"/>
              </a:ext>
            </a:extLst>
          </p:cNvPr>
          <p:cNvSpPr/>
          <p:nvPr/>
        </p:nvSpPr>
        <p:spPr>
          <a:xfrm>
            <a:off x="2242802" y="2843210"/>
            <a:ext cx="2770501" cy="1569660"/>
          </a:xfrm>
          <a:prstGeom prst="rect">
            <a:avLst/>
          </a:prstGeom>
          <a:noFill/>
        </p:spPr>
        <p:txBody>
          <a:bodyPr wrap="square" lIns="91440" tIns="45720" rIns="91440" bIns="45720">
            <a:spAutoFit/>
          </a:bodyPr>
          <a:lstStyle/>
          <a:p>
            <a:pPr algn="ctr"/>
            <a:r>
              <a:rPr lang="en-US" sz="9600" b="1" cap="none" spc="50" dirty="0">
                <a:ln w="0"/>
                <a:solidFill>
                  <a:srgbClr val="C00000"/>
                </a:solidFill>
                <a:effectLst>
                  <a:innerShdw blurRad="63500" dist="50800" dir="13500000">
                    <a:srgbClr val="000000">
                      <a:alpha val="50000"/>
                    </a:srgbClr>
                  </a:innerShdw>
                </a:effectLst>
                <a:latin typeface="Book Antiqua" panose="02040602050305030304" pitchFamily="18" charset="0"/>
              </a:rPr>
              <a:t>1998</a:t>
            </a:r>
          </a:p>
        </p:txBody>
      </p:sp>
      <p:pic>
        <p:nvPicPr>
          <p:cNvPr id="11" name="Picture 10">
            <a:extLst>
              <a:ext uri="{FF2B5EF4-FFF2-40B4-BE49-F238E27FC236}">
                <a16:creationId xmlns:a16="http://schemas.microsoft.com/office/drawing/2014/main" id="{6813E64C-909B-4A3D-8D55-E590891117D0}"/>
              </a:ext>
            </a:extLst>
          </p:cNvPr>
          <p:cNvPicPr>
            <a:picLocks noChangeAspect="1"/>
          </p:cNvPicPr>
          <p:nvPr/>
        </p:nvPicPr>
        <p:blipFill>
          <a:blip r:embed="rId3"/>
          <a:stretch>
            <a:fillRect/>
          </a:stretch>
        </p:blipFill>
        <p:spPr>
          <a:xfrm>
            <a:off x="3390900" y="1014410"/>
            <a:ext cx="5410200" cy="1828800"/>
          </a:xfrm>
          <a:prstGeom prst="rect">
            <a:avLst/>
          </a:prstGeom>
        </p:spPr>
      </p:pic>
      <p:sp>
        <p:nvSpPr>
          <p:cNvPr id="12" name="Rectangle 11">
            <a:extLst>
              <a:ext uri="{FF2B5EF4-FFF2-40B4-BE49-F238E27FC236}">
                <a16:creationId xmlns:a16="http://schemas.microsoft.com/office/drawing/2014/main" id="{D1086EC5-3929-46C0-931A-F1B84336CFB7}"/>
              </a:ext>
            </a:extLst>
          </p:cNvPr>
          <p:cNvSpPr/>
          <p:nvPr/>
        </p:nvSpPr>
        <p:spPr>
          <a:xfrm>
            <a:off x="6730914" y="1749166"/>
            <a:ext cx="2770501" cy="1569660"/>
          </a:xfrm>
          <a:prstGeom prst="rect">
            <a:avLst/>
          </a:prstGeom>
          <a:noFill/>
        </p:spPr>
        <p:txBody>
          <a:bodyPr wrap="square" lIns="91440" tIns="45720" rIns="91440" bIns="45720">
            <a:spAutoFit/>
          </a:bodyPr>
          <a:lstStyle/>
          <a:p>
            <a:pPr algn="ctr"/>
            <a:r>
              <a:rPr lang="en-US" sz="9600" b="1" cap="none" spc="50" dirty="0">
                <a:ln w="0"/>
                <a:solidFill>
                  <a:srgbClr val="C00000"/>
                </a:solidFill>
                <a:effectLst>
                  <a:innerShdw blurRad="63500" dist="50800" dir="13500000">
                    <a:srgbClr val="000000">
                      <a:alpha val="50000"/>
                    </a:srgbClr>
                  </a:innerShdw>
                </a:effectLst>
                <a:latin typeface="Book Antiqua" panose="02040602050305030304" pitchFamily="18" charset="0"/>
              </a:rPr>
              <a:t>2008</a:t>
            </a:r>
          </a:p>
        </p:txBody>
      </p:sp>
      <p:pic>
        <p:nvPicPr>
          <p:cNvPr id="13" name="Picture 12">
            <a:extLst>
              <a:ext uri="{FF2B5EF4-FFF2-40B4-BE49-F238E27FC236}">
                <a16:creationId xmlns:a16="http://schemas.microsoft.com/office/drawing/2014/main" id="{A07C8D6F-97CD-46DB-AECC-9E7373BBA786}"/>
              </a:ext>
            </a:extLst>
          </p:cNvPr>
          <p:cNvPicPr>
            <a:picLocks noChangeAspect="1"/>
          </p:cNvPicPr>
          <p:nvPr/>
        </p:nvPicPr>
        <p:blipFill>
          <a:blip r:embed="rId4"/>
          <a:stretch>
            <a:fillRect/>
          </a:stretch>
        </p:blipFill>
        <p:spPr>
          <a:xfrm>
            <a:off x="8565764" y="3100391"/>
            <a:ext cx="1897095" cy="1828800"/>
          </a:xfrm>
          <a:prstGeom prst="rect">
            <a:avLst/>
          </a:prstGeom>
        </p:spPr>
      </p:pic>
    </p:spTree>
    <p:extLst>
      <p:ext uri="{BB962C8B-B14F-4D97-AF65-F5344CB8AC3E}">
        <p14:creationId xmlns:p14="http://schemas.microsoft.com/office/powerpoint/2010/main" val="300100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1" nodeType="clickEffect">
                                  <p:stCondLst>
                                    <p:cond delay="0"/>
                                  </p:stCondLst>
                                  <p:childTnLst>
                                    <p:animScale>
                                      <p:cBhvr>
                                        <p:cTn id="14" dur="2000" fill="hold"/>
                                        <p:tgtEl>
                                          <p:spTgt spid="4"/>
                                        </p:tgtEl>
                                      </p:cBhvr>
                                      <p:by x="150000" y="150000"/>
                                    </p:animScale>
                                  </p:childTnLst>
                                </p:cTn>
                              </p:par>
                              <p:par>
                                <p:cTn id="15" presetID="6" presetClass="emph" presetSubtype="0" fill="hold" grpId="1" nodeType="withEffect">
                                  <p:stCondLst>
                                    <p:cond delay="0"/>
                                  </p:stCondLst>
                                  <p:childTnLst>
                                    <p:animScale>
                                      <p:cBhvr>
                                        <p:cTn id="16" dur="2000" fill="hold"/>
                                        <p:tgtEl>
                                          <p:spTgt spid="5"/>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2"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2"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grpId="1" nodeType="clickEffect">
                                  <p:stCondLst>
                                    <p:cond delay="0"/>
                                  </p:stCondLst>
                                  <p:childTnLst>
                                    <p:animClr clrSpc="rgb" dir="cw">
                                      <p:cBhvr override="childStyle">
                                        <p:cTn id="34" dur="250" autoRev="1" fill="remove"/>
                                        <p:tgtEl>
                                          <p:spTgt spid="6"/>
                                        </p:tgtEl>
                                        <p:attrNameLst>
                                          <p:attrName>style.color</p:attrName>
                                        </p:attrNameLst>
                                      </p:cBhvr>
                                      <p:to>
                                        <a:schemeClr val="bg1"/>
                                      </p:to>
                                    </p:animClr>
                                    <p:animClr clrSpc="rgb" dir="cw">
                                      <p:cBhvr>
                                        <p:cTn id="35" dur="250" autoRev="1" fill="remove"/>
                                        <p:tgtEl>
                                          <p:spTgt spid="6"/>
                                        </p:tgtEl>
                                        <p:attrNameLst>
                                          <p:attrName>fillcolor</p:attrName>
                                        </p:attrNameLst>
                                      </p:cBhvr>
                                      <p:to>
                                        <a:schemeClr val="bg1"/>
                                      </p:to>
                                    </p:animClr>
                                    <p:set>
                                      <p:cBhvr>
                                        <p:cTn id="36" dur="250" autoRev="1" fill="remove"/>
                                        <p:tgtEl>
                                          <p:spTgt spid="6"/>
                                        </p:tgtEl>
                                        <p:attrNameLst>
                                          <p:attrName>fill.type</p:attrName>
                                        </p:attrNameLst>
                                      </p:cBhvr>
                                      <p:to>
                                        <p:strVal val="solid"/>
                                      </p:to>
                                    </p:set>
                                    <p:set>
                                      <p:cBhvr>
                                        <p:cTn id="37" dur="250" autoRev="1" fill="remove"/>
                                        <p:tgtEl>
                                          <p:spTgt spid="6"/>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11"/>
                                        </p:tgtEl>
                                        <p:attrNameLst>
                                          <p:attrName>style.color</p:attrName>
                                        </p:attrNameLst>
                                      </p:cBhvr>
                                      <p:to>
                                        <a:schemeClr val="bg1"/>
                                      </p:to>
                                    </p:animClr>
                                    <p:animClr clrSpc="rgb" dir="cw">
                                      <p:cBhvr>
                                        <p:cTn id="40" dur="250" autoRev="1" fill="remove"/>
                                        <p:tgtEl>
                                          <p:spTgt spid="11"/>
                                        </p:tgtEl>
                                        <p:attrNameLst>
                                          <p:attrName>fillcolor</p:attrName>
                                        </p:attrNameLst>
                                      </p:cBhvr>
                                      <p:to>
                                        <a:schemeClr val="bg1"/>
                                      </p:to>
                                    </p:animClr>
                                    <p:set>
                                      <p:cBhvr>
                                        <p:cTn id="41" dur="250" autoRev="1" fill="remove"/>
                                        <p:tgtEl>
                                          <p:spTgt spid="11"/>
                                        </p:tgtEl>
                                        <p:attrNameLst>
                                          <p:attrName>fill.type</p:attrName>
                                        </p:attrNameLst>
                                      </p:cBhvr>
                                      <p:to>
                                        <p:strVal val="solid"/>
                                      </p:to>
                                    </p:set>
                                    <p:set>
                                      <p:cBhvr>
                                        <p:cTn id="42" dur="250" autoRev="1" fill="remove"/>
                                        <p:tgtEl>
                                          <p:spTgt spid="11"/>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2" nodeType="clickEffect">
                                  <p:stCondLst>
                                    <p:cond delay="0"/>
                                  </p:stCondLst>
                                  <p:childTnLst>
                                    <p:set>
                                      <p:cBhvr>
                                        <p:cTn id="46" dur="1" fill="hold">
                                          <p:stCondLst>
                                            <p:cond delay="0"/>
                                          </p:stCondLst>
                                        </p:cTn>
                                        <p:tgtEl>
                                          <p:spTgt spid="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1000" fill="hold"/>
                                        <p:tgtEl>
                                          <p:spTgt spid="12"/>
                                        </p:tgtEl>
                                        <p:attrNameLst>
                                          <p:attrName>ppt_w</p:attrName>
                                        </p:attrNameLst>
                                      </p:cBhvr>
                                      <p:tavLst>
                                        <p:tav tm="0">
                                          <p:val>
                                            <p:fltVal val="0"/>
                                          </p:val>
                                        </p:tav>
                                        <p:tav tm="100000">
                                          <p:val>
                                            <p:strVal val="#ppt_w"/>
                                          </p:val>
                                        </p:tav>
                                      </p:tavLst>
                                    </p:anim>
                                    <p:anim calcmode="lin" valueType="num">
                                      <p:cBhvr>
                                        <p:cTn id="54" dur="1000" fill="hold"/>
                                        <p:tgtEl>
                                          <p:spTgt spid="12"/>
                                        </p:tgtEl>
                                        <p:attrNameLst>
                                          <p:attrName>ppt_h</p:attrName>
                                        </p:attrNameLst>
                                      </p:cBhvr>
                                      <p:tavLst>
                                        <p:tav tm="0">
                                          <p:val>
                                            <p:fltVal val="0"/>
                                          </p:val>
                                        </p:tav>
                                        <p:tav tm="100000">
                                          <p:val>
                                            <p:strVal val="#ppt_h"/>
                                          </p:val>
                                        </p:tav>
                                      </p:tavLst>
                                    </p:anim>
                                    <p:anim calcmode="lin" valueType="num">
                                      <p:cBhvr>
                                        <p:cTn id="55" dur="1000" fill="hold"/>
                                        <p:tgtEl>
                                          <p:spTgt spid="12"/>
                                        </p:tgtEl>
                                        <p:attrNameLst>
                                          <p:attrName>style.rotation</p:attrName>
                                        </p:attrNameLst>
                                      </p:cBhvr>
                                      <p:tavLst>
                                        <p:tav tm="0">
                                          <p:val>
                                            <p:fltVal val="90"/>
                                          </p:val>
                                        </p:tav>
                                        <p:tav tm="100000">
                                          <p:val>
                                            <p:fltVal val="0"/>
                                          </p:val>
                                        </p:tav>
                                      </p:tavLst>
                                    </p:anim>
                                    <p:animEffect transition="in" filter="fade">
                                      <p:cBhvr>
                                        <p:cTn id="56" dur="1000"/>
                                        <p:tgtEl>
                                          <p:spTgt spid="12"/>
                                        </p:tgtEl>
                                      </p:cBhvr>
                                    </p:animEffect>
                                  </p:childTnLst>
                                </p:cTn>
                              </p:par>
                              <p:par>
                                <p:cTn id="57" presetID="3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fltVal val="0"/>
                                          </p:val>
                                        </p:tav>
                                        <p:tav tm="100000">
                                          <p:val>
                                            <p:strVal val="#ppt_w"/>
                                          </p:val>
                                        </p:tav>
                                      </p:tavLst>
                                    </p:anim>
                                    <p:anim calcmode="lin" valueType="num">
                                      <p:cBhvr>
                                        <p:cTn id="60" dur="1000" fill="hold"/>
                                        <p:tgtEl>
                                          <p:spTgt spid="13"/>
                                        </p:tgtEl>
                                        <p:attrNameLst>
                                          <p:attrName>ppt_h</p:attrName>
                                        </p:attrNameLst>
                                      </p:cBhvr>
                                      <p:tavLst>
                                        <p:tav tm="0">
                                          <p:val>
                                            <p:fltVal val="0"/>
                                          </p:val>
                                        </p:tav>
                                        <p:tav tm="100000">
                                          <p:val>
                                            <p:strVal val="#ppt_h"/>
                                          </p:val>
                                        </p:tav>
                                      </p:tavLst>
                                    </p:anim>
                                    <p:anim calcmode="lin" valueType="num">
                                      <p:cBhvr>
                                        <p:cTn id="61" dur="1000" fill="hold"/>
                                        <p:tgtEl>
                                          <p:spTgt spid="13"/>
                                        </p:tgtEl>
                                        <p:attrNameLst>
                                          <p:attrName>style.rotation</p:attrName>
                                        </p:attrNameLst>
                                      </p:cBhvr>
                                      <p:tavLst>
                                        <p:tav tm="0">
                                          <p:val>
                                            <p:fltVal val="90"/>
                                          </p:val>
                                        </p:tav>
                                        <p:tav tm="100000">
                                          <p:val>
                                            <p:fltVal val="0"/>
                                          </p:val>
                                        </p:tav>
                                      </p:tavLst>
                                    </p:anim>
                                    <p:animEffect transition="in" filter="fade">
                                      <p:cBhvr>
                                        <p:cTn id="62" dur="10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xit" presetSubtype="10" fill="hold" grpId="1" nodeType="clickEffect">
                                  <p:stCondLst>
                                    <p:cond delay="0"/>
                                  </p:stCondLst>
                                  <p:childTnLst>
                                    <p:animEffect transition="out" filter="randombar(horizontal)">
                                      <p:cBhvr>
                                        <p:cTn id="66" dur="500"/>
                                        <p:tgtEl>
                                          <p:spTgt spid="12"/>
                                        </p:tgtEl>
                                      </p:cBhvr>
                                    </p:animEffect>
                                    <p:set>
                                      <p:cBhvr>
                                        <p:cTn id="67" dur="1" fill="hold">
                                          <p:stCondLst>
                                            <p:cond delay="499"/>
                                          </p:stCondLst>
                                        </p:cTn>
                                        <p:tgtEl>
                                          <p:spTgt spid="12"/>
                                        </p:tgtEl>
                                        <p:attrNameLst>
                                          <p:attrName>style.visibility</p:attrName>
                                        </p:attrNameLst>
                                      </p:cBhvr>
                                      <p:to>
                                        <p:strVal val="hidden"/>
                                      </p:to>
                                    </p:set>
                                  </p:childTnLst>
                                </p:cTn>
                              </p:par>
                              <p:par>
                                <p:cTn id="68" presetID="14" presetClass="exit" presetSubtype="10" fill="hold" nodeType="withEffect">
                                  <p:stCondLst>
                                    <p:cond delay="0"/>
                                  </p:stCondLst>
                                  <p:childTnLst>
                                    <p:animEffect transition="out" filter="randombar(horizontal)">
                                      <p:cBhvr>
                                        <p:cTn id="69" dur="500"/>
                                        <p:tgtEl>
                                          <p:spTgt spid="13"/>
                                        </p:tgtEl>
                                      </p:cBhvr>
                                    </p:animEffect>
                                    <p:set>
                                      <p:cBhvr>
                                        <p:cTn id="7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5" grpId="0"/>
      <p:bldP spid="5" grpId="1"/>
      <p:bldP spid="5" grpId="2"/>
      <p:bldP spid="6" grpId="0"/>
      <p:bldP spid="6" grpId="1"/>
      <p:bldP spid="6" grpId="2"/>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94DB4-88DF-4F30-8187-0FF4DFA0BF7D}"/>
              </a:ext>
            </a:extLst>
          </p:cNvPr>
          <p:cNvSpPr>
            <a:spLocks noGrp="1"/>
          </p:cNvSpPr>
          <p:nvPr>
            <p:ph type="title"/>
          </p:nvPr>
        </p:nvSpPr>
        <p:spPr>
          <a:xfrm>
            <a:off x="297271" y="86597"/>
            <a:ext cx="11273839" cy="584736"/>
          </a:xfrm>
        </p:spPr>
        <p:txBody>
          <a:bodyPr>
            <a:noAutofit/>
          </a:bodyPr>
          <a:lstStyle/>
          <a:p>
            <a:r>
              <a:rPr lang="en-US" sz="3200" dirty="0">
                <a:solidFill>
                  <a:schemeClr val="tx1">
                    <a:lumMod val="75000"/>
                    <a:lumOff val="25000"/>
                  </a:schemeClr>
                </a:solidFill>
              </a:rPr>
              <a:t>Psychology of digital marketing</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5137AC31-A636-453C-8A32-B333F75E0526}"/>
              </a:ext>
            </a:extLst>
          </p:cNvPr>
          <p:cNvSpPr>
            <a:spLocks noGrp="1"/>
          </p:cNvSpPr>
          <p:nvPr>
            <p:ph idx="1"/>
          </p:nvPr>
        </p:nvSpPr>
        <p:spPr>
          <a:xfrm>
            <a:off x="297271" y="856878"/>
            <a:ext cx="4483073" cy="3788452"/>
          </a:xfrm>
        </p:spPr>
        <p:txBody>
          <a:bodyPr>
            <a:normAutofit fontScale="92500"/>
          </a:bodyPr>
          <a:lstStyle/>
          <a:p>
            <a:pPr marL="0" indent="0">
              <a:buNone/>
            </a:pPr>
            <a:r>
              <a:rPr lang="en-US" sz="3600" dirty="0">
                <a:solidFill>
                  <a:schemeClr val="tx2"/>
                </a:solidFill>
              </a:rPr>
              <a:t>Good marketing strategy begins with an in-depth understanding of how people think about different products and services</a:t>
            </a:r>
            <a:endParaRPr lang="en-IN" sz="3600" dirty="0">
              <a:solidFill>
                <a:schemeClr val="tx2"/>
              </a:solidFill>
            </a:endParaRPr>
          </a:p>
        </p:txBody>
      </p:sp>
      <p:pic>
        <p:nvPicPr>
          <p:cNvPr id="7" name="Graphic 6" descr="Person with Idea">
            <a:extLst>
              <a:ext uri="{FF2B5EF4-FFF2-40B4-BE49-F238E27FC236}">
                <a16:creationId xmlns:a16="http://schemas.microsoft.com/office/drawing/2014/main" id="{251681FE-AC2A-4F5A-A788-4A210315C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6823" y="4344799"/>
            <a:ext cx="1868196" cy="186819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4" name="Title 11">
            <a:extLst>
              <a:ext uri="{FF2B5EF4-FFF2-40B4-BE49-F238E27FC236}">
                <a16:creationId xmlns:a16="http://schemas.microsoft.com/office/drawing/2014/main" id="{0808F6DD-4330-4459-A41F-2C777E7B204E}"/>
              </a:ext>
            </a:extLst>
          </p:cNvPr>
          <p:cNvSpPr txBox="1">
            <a:spLocks/>
          </p:cNvSpPr>
          <p:nvPr/>
        </p:nvSpPr>
        <p:spPr>
          <a:xfrm>
            <a:off x="7353133" y="2909379"/>
            <a:ext cx="2778655" cy="1274501"/>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2400" b="1" kern="1200">
                <a:solidFill>
                  <a:schemeClr val="tx1">
                    <a:lumMod val="65000"/>
                    <a:lumOff val="35000"/>
                  </a:schemeClr>
                </a:solidFill>
                <a:latin typeface="Arial Narrow" pitchFamily="34" charset="0"/>
                <a:ea typeface="+mj-ea"/>
                <a:cs typeface="Arial" pitchFamily="34" charset="0"/>
              </a:defRPr>
            </a:lvl1pPr>
          </a:lstStyle>
          <a:p>
            <a:pPr algn="ctr"/>
            <a:r>
              <a:rPr lang="en-US" dirty="0">
                <a:solidFill>
                  <a:srgbClr val="FFC000"/>
                </a:solidFill>
              </a:rPr>
              <a:t>Interact </a:t>
            </a:r>
            <a:br>
              <a:rPr lang="en-US" dirty="0"/>
            </a:br>
            <a:r>
              <a:rPr lang="en-US" dirty="0"/>
              <a:t>consumers effectively </a:t>
            </a:r>
            <a:br>
              <a:rPr lang="en-US" dirty="0"/>
            </a:br>
            <a:r>
              <a:rPr lang="en-US" dirty="0"/>
              <a:t>and efficiently</a:t>
            </a:r>
            <a:endParaRPr lang="en-IN" dirty="0"/>
          </a:p>
        </p:txBody>
      </p:sp>
      <p:sp>
        <p:nvSpPr>
          <p:cNvPr id="15" name="Oval 14">
            <a:extLst>
              <a:ext uri="{FF2B5EF4-FFF2-40B4-BE49-F238E27FC236}">
                <a16:creationId xmlns:a16="http://schemas.microsoft.com/office/drawing/2014/main" id="{28F25A4D-4E76-47D3-816D-E78114A8E6C1}"/>
              </a:ext>
            </a:extLst>
          </p:cNvPr>
          <p:cNvSpPr/>
          <p:nvPr/>
        </p:nvSpPr>
        <p:spPr>
          <a:xfrm>
            <a:off x="6180161" y="1121092"/>
            <a:ext cx="4928291" cy="4885330"/>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D1654B9C-F351-4891-AB40-5308ED31880D}"/>
              </a:ext>
            </a:extLst>
          </p:cNvPr>
          <p:cNvPicPr>
            <a:picLocks noChangeAspect="1"/>
          </p:cNvPicPr>
          <p:nvPr/>
        </p:nvPicPr>
        <p:blipFill>
          <a:blip r:embed="rId4"/>
          <a:stretch>
            <a:fillRect/>
          </a:stretch>
        </p:blipFill>
        <p:spPr>
          <a:xfrm>
            <a:off x="8407232" y="5653032"/>
            <a:ext cx="670458" cy="543906"/>
          </a:xfrm>
          <a:prstGeom prst="rect">
            <a:avLst/>
          </a:prstGeom>
        </p:spPr>
      </p:pic>
      <p:pic>
        <p:nvPicPr>
          <p:cNvPr id="17" name="Picture 16">
            <a:extLst>
              <a:ext uri="{FF2B5EF4-FFF2-40B4-BE49-F238E27FC236}">
                <a16:creationId xmlns:a16="http://schemas.microsoft.com/office/drawing/2014/main" id="{428BD949-7BE7-4399-AD8A-9DBCE65CB72C}"/>
              </a:ext>
            </a:extLst>
          </p:cNvPr>
          <p:cNvPicPr>
            <a:picLocks noChangeAspect="1"/>
          </p:cNvPicPr>
          <p:nvPr/>
        </p:nvPicPr>
        <p:blipFill>
          <a:blip r:embed="rId5"/>
          <a:stretch>
            <a:fillRect/>
          </a:stretch>
        </p:blipFill>
        <p:spPr>
          <a:xfrm>
            <a:off x="6096000" y="2414815"/>
            <a:ext cx="584737" cy="584737"/>
          </a:xfrm>
          <a:prstGeom prst="rect">
            <a:avLst/>
          </a:prstGeom>
        </p:spPr>
      </p:pic>
      <p:pic>
        <p:nvPicPr>
          <p:cNvPr id="18" name="Picture 17">
            <a:extLst>
              <a:ext uri="{FF2B5EF4-FFF2-40B4-BE49-F238E27FC236}">
                <a16:creationId xmlns:a16="http://schemas.microsoft.com/office/drawing/2014/main" id="{D157158F-3C28-4C92-90E5-27A9F25227C2}"/>
              </a:ext>
            </a:extLst>
          </p:cNvPr>
          <p:cNvPicPr>
            <a:picLocks noChangeAspect="1"/>
          </p:cNvPicPr>
          <p:nvPr/>
        </p:nvPicPr>
        <p:blipFill>
          <a:blip r:embed="rId6"/>
          <a:stretch>
            <a:fillRect/>
          </a:stretch>
        </p:blipFill>
        <p:spPr>
          <a:xfrm>
            <a:off x="7755754" y="856878"/>
            <a:ext cx="1777103" cy="600711"/>
          </a:xfrm>
          <a:prstGeom prst="rect">
            <a:avLst/>
          </a:prstGeom>
        </p:spPr>
      </p:pic>
      <p:pic>
        <p:nvPicPr>
          <p:cNvPr id="19" name="Picture 18">
            <a:extLst>
              <a:ext uri="{FF2B5EF4-FFF2-40B4-BE49-F238E27FC236}">
                <a16:creationId xmlns:a16="http://schemas.microsoft.com/office/drawing/2014/main" id="{C1807688-3A7F-4647-BCBF-6B24543A9744}"/>
              </a:ext>
            </a:extLst>
          </p:cNvPr>
          <p:cNvPicPr>
            <a:picLocks noChangeAspect="1"/>
          </p:cNvPicPr>
          <p:nvPr/>
        </p:nvPicPr>
        <p:blipFill>
          <a:blip r:embed="rId7"/>
          <a:stretch>
            <a:fillRect/>
          </a:stretch>
        </p:blipFill>
        <p:spPr>
          <a:xfrm>
            <a:off x="10508981" y="2034360"/>
            <a:ext cx="724517" cy="760909"/>
          </a:xfrm>
          <a:prstGeom prst="rect">
            <a:avLst/>
          </a:prstGeom>
        </p:spPr>
      </p:pic>
      <p:pic>
        <p:nvPicPr>
          <p:cNvPr id="20" name="Picture 19">
            <a:extLst>
              <a:ext uri="{FF2B5EF4-FFF2-40B4-BE49-F238E27FC236}">
                <a16:creationId xmlns:a16="http://schemas.microsoft.com/office/drawing/2014/main" id="{8FE1B8B8-7CF9-430E-A1F1-4E7061D28978}"/>
              </a:ext>
            </a:extLst>
          </p:cNvPr>
          <p:cNvPicPr>
            <a:picLocks noChangeAspect="1"/>
          </p:cNvPicPr>
          <p:nvPr/>
        </p:nvPicPr>
        <p:blipFill>
          <a:blip r:embed="rId8"/>
          <a:stretch>
            <a:fillRect/>
          </a:stretch>
        </p:blipFill>
        <p:spPr>
          <a:xfrm>
            <a:off x="10695770" y="4207953"/>
            <a:ext cx="537728" cy="537728"/>
          </a:xfrm>
          <a:prstGeom prst="rect">
            <a:avLst/>
          </a:prstGeom>
        </p:spPr>
      </p:pic>
      <p:pic>
        <p:nvPicPr>
          <p:cNvPr id="21" name="Picture 20">
            <a:extLst>
              <a:ext uri="{FF2B5EF4-FFF2-40B4-BE49-F238E27FC236}">
                <a16:creationId xmlns:a16="http://schemas.microsoft.com/office/drawing/2014/main" id="{51A352BF-BA4F-4521-A43D-2CB8A6D75DD8}"/>
              </a:ext>
            </a:extLst>
          </p:cNvPr>
          <p:cNvPicPr>
            <a:picLocks noChangeAspect="1"/>
          </p:cNvPicPr>
          <p:nvPr/>
        </p:nvPicPr>
        <p:blipFill>
          <a:blip r:embed="rId9"/>
          <a:stretch>
            <a:fillRect/>
          </a:stretch>
        </p:blipFill>
        <p:spPr>
          <a:xfrm>
            <a:off x="6096000" y="4293274"/>
            <a:ext cx="557808" cy="537727"/>
          </a:xfrm>
          <a:prstGeom prst="rect">
            <a:avLst/>
          </a:prstGeom>
        </p:spPr>
      </p:pic>
    </p:spTree>
    <p:extLst>
      <p:ext uri="{BB962C8B-B14F-4D97-AF65-F5344CB8AC3E}">
        <p14:creationId xmlns:p14="http://schemas.microsoft.com/office/powerpoint/2010/main" val="2509123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F3B49C-0157-4297-A69C-E7DBB64E47F0}"/>
              </a:ext>
            </a:extLst>
          </p:cNvPr>
          <p:cNvPicPr>
            <a:picLocks noChangeAspect="1"/>
          </p:cNvPicPr>
          <p:nvPr/>
        </p:nvPicPr>
        <p:blipFill>
          <a:blip r:embed="rId2"/>
          <a:stretch>
            <a:fillRect/>
          </a:stretch>
        </p:blipFill>
        <p:spPr>
          <a:xfrm>
            <a:off x="-45491" y="0"/>
            <a:ext cx="12282984" cy="6858000"/>
          </a:xfrm>
          <a:prstGeom prst="rect">
            <a:avLst/>
          </a:prstGeom>
        </p:spPr>
      </p:pic>
      <p:sp>
        <p:nvSpPr>
          <p:cNvPr id="2" name="Title 1">
            <a:extLst>
              <a:ext uri="{FF2B5EF4-FFF2-40B4-BE49-F238E27FC236}">
                <a16:creationId xmlns:a16="http://schemas.microsoft.com/office/drawing/2014/main" id="{3B083D53-D330-4BA1-94D3-25D61A05C43A}"/>
              </a:ext>
            </a:extLst>
          </p:cNvPr>
          <p:cNvSpPr>
            <a:spLocks noGrp="1"/>
          </p:cNvSpPr>
          <p:nvPr>
            <p:ph type="title"/>
          </p:nvPr>
        </p:nvSpPr>
        <p:spPr>
          <a:xfrm>
            <a:off x="211668" y="180623"/>
            <a:ext cx="10131425" cy="530578"/>
          </a:xfrm>
        </p:spPr>
        <p:txBody>
          <a:bodyPr>
            <a:normAutofit fontScale="90000"/>
          </a:bodyPr>
          <a:lstStyle/>
          <a:p>
            <a:r>
              <a:rPr lang="en-US" sz="3200" dirty="0">
                <a:solidFill>
                  <a:schemeClr val="tx1">
                    <a:lumMod val="75000"/>
                    <a:lumOff val="25000"/>
                  </a:schemeClr>
                </a:solidFill>
              </a:rPr>
              <a:t>Zero moment of truth model</a:t>
            </a:r>
            <a:endParaRPr lang="en-IN" sz="3200" dirty="0">
              <a:solidFill>
                <a:schemeClr val="tx1">
                  <a:lumMod val="75000"/>
                  <a:lumOff val="25000"/>
                </a:schemeClr>
              </a:solidFill>
            </a:endParaRPr>
          </a:p>
        </p:txBody>
      </p:sp>
    </p:spTree>
    <p:extLst>
      <p:ext uri="{BB962C8B-B14F-4D97-AF65-F5344CB8AC3E}">
        <p14:creationId xmlns:p14="http://schemas.microsoft.com/office/powerpoint/2010/main" val="852656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1F506-FC1D-40C5-A58C-C9C2749FF68C}"/>
              </a:ext>
            </a:extLst>
          </p:cNvPr>
          <p:cNvSpPr>
            <a:spLocks noGrp="1"/>
          </p:cNvSpPr>
          <p:nvPr>
            <p:ph type="title"/>
          </p:nvPr>
        </p:nvSpPr>
        <p:spPr>
          <a:xfrm>
            <a:off x="108702" y="0"/>
            <a:ext cx="10708522" cy="754943"/>
          </a:xfrm>
        </p:spPr>
        <p:txBody>
          <a:bodyPr/>
          <a:lstStyle/>
          <a:p>
            <a:r>
              <a:rPr lang="en-US" sz="3200" dirty="0">
                <a:solidFill>
                  <a:schemeClr val="tx1">
                    <a:lumMod val="75000"/>
                    <a:lumOff val="25000"/>
                  </a:schemeClr>
                </a:solidFill>
              </a:rPr>
              <a:t>What to make of the consumer behavior models?</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C158AB6B-EFFE-4506-BFA6-3B900528A735}"/>
              </a:ext>
            </a:extLst>
          </p:cNvPr>
          <p:cNvSpPr>
            <a:spLocks noGrp="1"/>
          </p:cNvSpPr>
          <p:nvPr>
            <p:ph idx="1"/>
          </p:nvPr>
        </p:nvSpPr>
        <p:spPr>
          <a:xfrm>
            <a:off x="397250" y="849182"/>
            <a:ext cx="10131425" cy="4428874"/>
          </a:xfrm>
        </p:spPr>
        <p:txBody>
          <a:bodyPr>
            <a:noAutofit/>
          </a:bodyPr>
          <a:lstStyle/>
          <a:p>
            <a:r>
              <a:rPr lang="en-US" sz="2400" dirty="0"/>
              <a:t>Every shopper is unique </a:t>
            </a:r>
          </a:p>
          <a:p>
            <a:pPr lvl="1"/>
            <a:r>
              <a:rPr lang="en-US" sz="2400" i="1" dirty="0"/>
              <a:t>"Why would people make decisions based on the opinions of strangers? They don’t. They make decisions based on the opinions of people like themselves. Which is who they find at ZMOT" </a:t>
            </a:r>
            <a:r>
              <a:rPr lang="en-US" sz="2400" dirty="0"/>
              <a:t>Jim </a:t>
            </a:r>
            <a:r>
              <a:rPr lang="en-US" sz="2400" dirty="0" err="1"/>
              <a:t>Lecinski</a:t>
            </a:r>
            <a:endParaRPr lang="en-US" sz="2400" dirty="0"/>
          </a:p>
          <a:p>
            <a:r>
              <a:rPr lang="en-US" sz="2400" dirty="0"/>
              <a:t>Just mass advertising is no longer effective or sufficient</a:t>
            </a:r>
          </a:p>
          <a:p>
            <a:r>
              <a:rPr lang="en-US" sz="2400" dirty="0"/>
              <a:t>Shoppers are multichannel and multi-use </a:t>
            </a:r>
            <a:r>
              <a:rPr lang="en-US" sz="2400" dirty="0">
                <a:solidFill>
                  <a:schemeClr val="accent3"/>
                </a:solidFill>
              </a:rPr>
              <a:t>(Attribution Strategies)</a:t>
            </a:r>
          </a:p>
          <a:p>
            <a:r>
              <a:rPr lang="en-US" sz="2400" dirty="0"/>
              <a:t>Firms can never win. Consumer always do… firms can only enable and help consumer on their journey. Earning their trust and attention is how you develop value</a:t>
            </a:r>
          </a:p>
          <a:p>
            <a:pPr lvl="1"/>
            <a:endParaRPr lang="en-IN" sz="2400" dirty="0"/>
          </a:p>
        </p:txBody>
      </p:sp>
      <p:sp>
        <p:nvSpPr>
          <p:cNvPr id="4" name="Rectangle: Rounded Corners 3">
            <a:extLst>
              <a:ext uri="{FF2B5EF4-FFF2-40B4-BE49-F238E27FC236}">
                <a16:creationId xmlns:a16="http://schemas.microsoft.com/office/drawing/2014/main" id="{29C3751A-8119-44DF-85F6-F076A411A689}"/>
              </a:ext>
            </a:extLst>
          </p:cNvPr>
          <p:cNvSpPr/>
          <p:nvPr/>
        </p:nvSpPr>
        <p:spPr>
          <a:xfrm>
            <a:off x="3326416" y="5372295"/>
            <a:ext cx="5539168" cy="112853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dirty="0"/>
              <a:t>SO WHAT DO MARKETERS DO?</a:t>
            </a:r>
          </a:p>
        </p:txBody>
      </p:sp>
    </p:spTree>
    <p:extLst>
      <p:ext uri="{BB962C8B-B14F-4D97-AF65-F5344CB8AC3E}">
        <p14:creationId xmlns:p14="http://schemas.microsoft.com/office/powerpoint/2010/main" val="382074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EFF4-0235-4C46-B5D3-DCEBB6A6A097}"/>
              </a:ext>
            </a:extLst>
          </p:cNvPr>
          <p:cNvSpPr>
            <a:spLocks noGrp="1"/>
          </p:cNvSpPr>
          <p:nvPr>
            <p:ph type="title"/>
          </p:nvPr>
        </p:nvSpPr>
        <p:spPr>
          <a:xfrm>
            <a:off x="208850" y="1"/>
            <a:ext cx="10131425" cy="967666"/>
          </a:xfrm>
        </p:spPr>
        <p:txBody>
          <a:bodyPr/>
          <a:lstStyle/>
          <a:p>
            <a:r>
              <a:rPr lang="en-US" sz="3200" dirty="0">
                <a:solidFill>
                  <a:schemeClr val="tx1">
                    <a:lumMod val="75000"/>
                    <a:lumOff val="25000"/>
                  </a:schemeClr>
                </a:solidFill>
              </a:rPr>
              <a:t>Strategies in the digital world</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1E84E786-AF5B-481D-B45F-F70BD29C647D}"/>
              </a:ext>
            </a:extLst>
          </p:cNvPr>
          <p:cNvSpPr>
            <a:spLocks noGrp="1"/>
          </p:cNvSpPr>
          <p:nvPr>
            <p:ph idx="1"/>
          </p:nvPr>
        </p:nvSpPr>
        <p:spPr>
          <a:xfrm>
            <a:off x="354490" y="906012"/>
            <a:ext cx="10131425" cy="5045976"/>
          </a:xfrm>
        </p:spPr>
        <p:txBody>
          <a:bodyPr>
            <a:noAutofit/>
          </a:bodyPr>
          <a:lstStyle/>
          <a:p>
            <a:r>
              <a:rPr lang="en-US" sz="2400" dirty="0"/>
              <a:t>Collect data about the brand across as many review sites, blogs, forums and social networks as possible </a:t>
            </a:r>
            <a:r>
              <a:rPr lang="en-US" sz="2400" dirty="0">
                <a:solidFill>
                  <a:schemeClr val="accent3"/>
                </a:solidFill>
              </a:rPr>
              <a:t>(LISTENING) </a:t>
            </a:r>
          </a:p>
          <a:p>
            <a:r>
              <a:rPr lang="en-US" sz="2400" dirty="0"/>
              <a:t>Compare with your competitor on searches and consideration process. Consumers form consideration sets faster </a:t>
            </a:r>
            <a:r>
              <a:rPr lang="en-US" sz="2400" dirty="0">
                <a:solidFill>
                  <a:schemeClr val="accent3"/>
                </a:solidFill>
              </a:rPr>
              <a:t>(SEO &amp; Bidding Strategies)</a:t>
            </a:r>
          </a:p>
          <a:p>
            <a:r>
              <a:rPr lang="en-US" sz="2400" dirty="0"/>
              <a:t>Map your consumer decision journey. Do it across multiple persona types </a:t>
            </a:r>
            <a:r>
              <a:rPr lang="en-US" sz="2400" dirty="0">
                <a:solidFill>
                  <a:schemeClr val="accent3"/>
                </a:solidFill>
              </a:rPr>
              <a:t>(Mobile, Social Networks, UGC)</a:t>
            </a:r>
          </a:p>
          <a:p>
            <a:pPr lvl="1"/>
            <a:r>
              <a:rPr lang="en-US" sz="2400" dirty="0"/>
              <a:t>Walk in the consumers shoes as much as possible, what is their experience of searching in your market, exploring intermediary or influencer sites, including how does your site and others in the market work in smartphone or tablet devices, and of course on a PC</a:t>
            </a:r>
          </a:p>
          <a:p>
            <a:r>
              <a:rPr lang="en-IN" sz="2400" dirty="0"/>
              <a:t>Build trust, reputation. This is about relationship building, not a sale anymore </a:t>
            </a:r>
            <a:r>
              <a:rPr lang="en-IN" sz="2400" dirty="0">
                <a:solidFill>
                  <a:schemeClr val="accent3"/>
                </a:solidFill>
              </a:rPr>
              <a:t>(Digital Marketing Strategy)</a:t>
            </a:r>
          </a:p>
        </p:txBody>
      </p:sp>
      <p:sp>
        <p:nvSpPr>
          <p:cNvPr id="4" name="Rectangle 3">
            <a:extLst>
              <a:ext uri="{FF2B5EF4-FFF2-40B4-BE49-F238E27FC236}">
                <a16:creationId xmlns:a16="http://schemas.microsoft.com/office/drawing/2014/main" id="{02987EE6-0AF3-4CE6-96C1-7516704712EE}"/>
              </a:ext>
            </a:extLst>
          </p:cNvPr>
          <p:cNvSpPr/>
          <p:nvPr/>
        </p:nvSpPr>
        <p:spPr>
          <a:xfrm>
            <a:off x="2708476" y="5951988"/>
            <a:ext cx="5944940" cy="81375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latin typeface="Arial Narrow" panose="020B0606020202030204" pitchFamily="34" charset="0"/>
              </a:rPr>
              <a:t>Showing  up is 80% of life ~Woody Allen</a:t>
            </a:r>
            <a:endParaRPr lang="en-IN" sz="2800" dirty="0">
              <a:latin typeface="Arial Narrow" panose="020B0606020202030204" pitchFamily="34" charset="0"/>
            </a:endParaRPr>
          </a:p>
        </p:txBody>
      </p:sp>
    </p:spTree>
    <p:extLst>
      <p:ext uri="{BB962C8B-B14F-4D97-AF65-F5344CB8AC3E}">
        <p14:creationId xmlns:p14="http://schemas.microsoft.com/office/powerpoint/2010/main" val="1629776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3D1C-5367-4A4E-8C0B-BC6512B755C2}"/>
              </a:ext>
            </a:extLst>
          </p:cNvPr>
          <p:cNvSpPr>
            <a:spLocks noGrp="1"/>
          </p:cNvSpPr>
          <p:nvPr>
            <p:ph type="title"/>
          </p:nvPr>
        </p:nvSpPr>
        <p:spPr>
          <a:xfrm>
            <a:off x="8209934" y="1404907"/>
            <a:ext cx="3352256" cy="3746634"/>
          </a:xfrm>
        </p:spPr>
        <p:txBody>
          <a:bodyPr vert="horz" lIns="91440" tIns="45720" rIns="91440" bIns="45720" rtlCol="0" anchor="b">
            <a:normAutofit/>
          </a:bodyPr>
          <a:lstStyle/>
          <a:p>
            <a:r>
              <a:rPr lang="en-US" sz="4400" dirty="0">
                <a:solidFill>
                  <a:schemeClr val="accent6"/>
                </a:solidFill>
              </a:rPr>
              <a:t>Insights on different CDJs</a:t>
            </a:r>
          </a:p>
        </p:txBody>
      </p:sp>
      <p:pic>
        <p:nvPicPr>
          <p:cNvPr id="5" name="Content Placeholder 4">
            <a:extLst>
              <a:ext uri="{FF2B5EF4-FFF2-40B4-BE49-F238E27FC236}">
                <a16:creationId xmlns:a16="http://schemas.microsoft.com/office/drawing/2014/main" id="{597BD994-E0B3-436B-BC03-813DC1620AF9}"/>
              </a:ext>
            </a:extLst>
          </p:cNvPr>
          <p:cNvPicPr>
            <a:picLocks noGrp="1" noChangeAspect="1"/>
          </p:cNvPicPr>
          <p:nvPr>
            <p:ph idx="4294967295"/>
          </p:nvPr>
        </p:nvPicPr>
        <p:blipFill>
          <a:blip r:embed="rId2"/>
          <a:stretch>
            <a:fillRect/>
          </a:stretch>
        </p:blipFill>
        <p:spPr>
          <a:xfrm>
            <a:off x="629810" y="922464"/>
            <a:ext cx="6921364" cy="501798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2239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FE2ED622-F729-4EB3-BFB7-289991FD8631}"/>
              </a:ext>
            </a:extLst>
          </p:cNvPr>
          <p:cNvGraphicFramePr/>
          <p:nvPr/>
        </p:nvGraphicFramePr>
        <p:xfrm>
          <a:off x="3142194" y="1431010"/>
          <a:ext cx="6239497" cy="4690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D7CC498-A6A9-4EB4-B040-8D572B94F513}"/>
              </a:ext>
            </a:extLst>
          </p:cNvPr>
          <p:cNvSpPr>
            <a:spLocks noGrp="1"/>
          </p:cNvSpPr>
          <p:nvPr>
            <p:ph type="title"/>
          </p:nvPr>
        </p:nvSpPr>
        <p:spPr>
          <a:xfrm>
            <a:off x="72367" y="70062"/>
            <a:ext cx="10131425" cy="819150"/>
          </a:xfrm>
        </p:spPr>
        <p:txBody>
          <a:bodyPr>
            <a:normAutofit/>
          </a:bodyPr>
          <a:lstStyle/>
          <a:p>
            <a:r>
              <a:rPr lang="en-US" sz="3200" dirty="0">
                <a:solidFill>
                  <a:schemeClr val="tx1">
                    <a:lumMod val="75000"/>
                    <a:lumOff val="25000"/>
                  </a:schemeClr>
                </a:solidFill>
              </a:rPr>
              <a:t>A ZMOT (inbound) way of looking at the CDJ</a:t>
            </a:r>
            <a:endParaRPr lang="en-IN" sz="3200" dirty="0">
              <a:solidFill>
                <a:schemeClr val="tx1">
                  <a:lumMod val="75000"/>
                  <a:lumOff val="25000"/>
                </a:schemeClr>
              </a:solidFill>
            </a:endParaRPr>
          </a:p>
        </p:txBody>
      </p:sp>
      <p:sp>
        <p:nvSpPr>
          <p:cNvPr id="4" name="Oval 3">
            <a:extLst>
              <a:ext uri="{FF2B5EF4-FFF2-40B4-BE49-F238E27FC236}">
                <a16:creationId xmlns:a16="http://schemas.microsoft.com/office/drawing/2014/main" id="{040CC0B1-C93C-4792-9D96-D0B2DA5E32AE}"/>
              </a:ext>
            </a:extLst>
          </p:cNvPr>
          <p:cNvSpPr/>
          <p:nvPr/>
        </p:nvSpPr>
        <p:spPr>
          <a:xfrm>
            <a:off x="8568965" y="994411"/>
            <a:ext cx="3269655" cy="156485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Search engines, social networks, publishers and blogs</a:t>
            </a:r>
            <a:endParaRPr lang="en-IN" sz="1600" dirty="0"/>
          </a:p>
        </p:txBody>
      </p:sp>
      <p:sp>
        <p:nvSpPr>
          <p:cNvPr id="5" name="Oval 4">
            <a:extLst>
              <a:ext uri="{FF2B5EF4-FFF2-40B4-BE49-F238E27FC236}">
                <a16:creationId xmlns:a16="http://schemas.microsoft.com/office/drawing/2014/main" id="{BAFD5335-F1FC-488F-A1B4-A739E574204E}"/>
              </a:ext>
            </a:extLst>
          </p:cNvPr>
          <p:cNvSpPr/>
          <p:nvPr/>
        </p:nvSpPr>
        <p:spPr>
          <a:xfrm>
            <a:off x="8568965" y="4992947"/>
            <a:ext cx="3269655" cy="156485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Website, blog, interactive and experiential tools</a:t>
            </a:r>
            <a:endParaRPr lang="en-IN" sz="1600" dirty="0"/>
          </a:p>
        </p:txBody>
      </p:sp>
      <p:sp>
        <p:nvSpPr>
          <p:cNvPr id="6" name="Oval 5">
            <a:extLst>
              <a:ext uri="{FF2B5EF4-FFF2-40B4-BE49-F238E27FC236}">
                <a16:creationId xmlns:a16="http://schemas.microsoft.com/office/drawing/2014/main" id="{3437783F-5F91-467B-AAD2-EC4DCB8DB25A}"/>
              </a:ext>
            </a:extLst>
          </p:cNvPr>
          <p:cNvSpPr/>
          <p:nvPr/>
        </p:nvSpPr>
        <p:spPr>
          <a:xfrm>
            <a:off x="971159" y="4903230"/>
            <a:ext cx="3269655" cy="15648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Retail/e-commerce experience, product, price and promotions</a:t>
            </a:r>
            <a:endParaRPr lang="en-IN" sz="1600" dirty="0"/>
          </a:p>
        </p:txBody>
      </p:sp>
      <p:sp>
        <p:nvSpPr>
          <p:cNvPr id="7" name="Oval 6">
            <a:extLst>
              <a:ext uri="{FF2B5EF4-FFF2-40B4-BE49-F238E27FC236}">
                <a16:creationId xmlns:a16="http://schemas.microsoft.com/office/drawing/2014/main" id="{46C2567A-BDE6-49A4-80F4-87855D3BEF85}"/>
              </a:ext>
            </a:extLst>
          </p:cNvPr>
          <p:cNvSpPr/>
          <p:nvPr/>
        </p:nvSpPr>
        <p:spPr>
          <a:xfrm>
            <a:off x="971159" y="869551"/>
            <a:ext cx="3269655" cy="156485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t>Customer advocacy, out of your hands but try to provide the platforms</a:t>
            </a:r>
            <a:endParaRPr lang="en-IN" sz="1600" dirty="0"/>
          </a:p>
        </p:txBody>
      </p:sp>
      <p:sp>
        <p:nvSpPr>
          <p:cNvPr id="9" name="Rectangle: Rounded Corners 8">
            <a:extLst>
              <a:ext uri="{FF2B5EF4-FFF2-40B4-BE49-F238E27FC236}">
                <a16:creationId xmlns:a16="http://schemas.microsoft.com/office/drawing/2014/main" id="{0D5F5F98-2B9A-44DC-8403-5520B7BC6245}"/>
              </a:ext>
            </a:extLst>
          </p:cNvPr>
          <p:cNvSpPr/>
          <p:nvPr/>
        </p:nvSpPr>
        <p:spPr>
          <a:xfrm>
            <a:off x="9383137" y="2340087"/>
            <a:ext cx="2658359" cy="11312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1600" dirty="0"/>
              <a:t>Measures</a:t>
            </a:r>
          </a:p>
          <a:p>
            <a:pPr marL="285750" indent="-285750">
              <a:buFont typeface="Arial" panose="020B0604020202020204" pitchFamily="34" charset="0"/>
              <a:buChar char="•"/>
            </a:pPr>
            <a:r>
              <a:rPr lang="en-US" sz="1600" dirty="0"/>
              <a:t>#Fans</a:t>
            </a:r>
          </a:p>
          <a:p>
            <a:pPr marL="285750" indent="-285750">
              <a:buFont typeface="Arial" panose="020B0604020202020204" pitchFamily="34" charset="0"/>
              <a:buChar char="•"/>
            </a:pPr>
            <a:r>
              <a:rPr lang="en-US" sz="1600" dirty="0"/>
              <a:t># Visitors</a:t>
            </a:r>
          </a:p>
          <a:p>
            <a:pPr marL="285750" indent="-285750">
              <a:buFont typeface="Arial" panose="020B0604020202020204" pitchFamily="34" charset="0"/>
              <a:buChar char="•"/>
            </a:pPr>
            <a:r>
              <a:rPr lang="en-US" sz="1600" dirty="0"/>
              <a:t># Inbound links</a:t>
            </a:r>
          </a:p>
        </p:txBody>
      </p:sp>
      <p:sp>
        <p:nvSpPr>
          <p:cNvPr id="10" name="Rectangle: Rounded Corners 9">
            <a:extLst>
              <a:ext uri="{FF2B5EF4-FFF2-40B4-BE49-F238E27FC236}">
                <a16:creationId xmlns:a16="http://schemas.microsoft.com/office/drawing/2014/main" id="{6B00062E-9DD7-49A3-B9A2-50869E2DC8A9}"/>
              </a:ext>
            </a:extLst>
          </p:cNvPr>
          <p:cNvSpPr/>
          <p:nvPr/>
        </p:nvSpPr>
        <p:spPr>
          <a:xfrm>
            <a:off x="8742637" y="4069788"/>
            <a:ext cx="2805198" cy="11312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600" dirty="0"/>
              <a:t>Measures</a:t>
            </a:r>
          </a:p>
          <a:p>
            <a:pPr marL="285750" indent="-285750">
              <a:buFont typeface="Arial" panose="020B0604020202020204" pitchFamily="34" charset="0"/>
              <a:buChar char="•"/>
            </a:pPr>
            <a:r>
              <a:rPr lang="en-US" sz="1600" dirty="0"/>
              <a:t>#time on site, Bounce rate</a:t>
            </a:r>
          </a:p>
          <a:p>
            <a:pPr marL="285750" indent="-285750">
              <a:buFont typeface="Arial" panose="020B0604020202020204" pitchFamily="34" charset="0"/>
              <a:buChar char="•"/>
            </a:pPr>
            <a:r>
              <a:rPr lang="en-US" sz="1600" dirty="0"/>
              <a:t># comments, likes</a:t>
            </a:r>
          </a:p>
          <a:p>
            <a:pPr marL="285750" indent="-285750">
              <a:buFont typeface="Arial" panose="020B0604020202020204" pitchFamily="34" charset="0"/>
              <a:buChar char="•"/>
            </a:pPr>
            <a:r>
              <a:rPr lang="en-US" sz="1600" dirty="0"/>
              <a:t># leads, lead conversions</a:t>
            </a:r>
          </a:p>
        </p:txBody>
      </p:sp>
      <p:sp>
        <p:nvSpPr>
          <p:cNvPr id="11" name="Rectangle: Rounded Corners 10">
            <a:extLst>
              <a:ext uri="{FF2B5EF4-FFF2-40B4-BE49-F238E27FC236}">
                <a16:creationId xmlns:a16="http://schemas.microsoft.com/office/drawing/2014/main" id="{50DA5410-0846-4D94-9988-BD9D60805F0C}"/>
              </a:ext>
            </a:extLst>
          </p:cNvPr>
          <p:cNvSpPr/>
          <p:nvPr/>
        </p:nvSpPr>
        <p:spPr>
          <a:xfrm>
            <a:off x="269510" y="4060930"/>
            <a:ext cx="2658359" cy="1131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600" dirty="0"/>
              <a:t>Measures</a:t>
            </a:r>
          </a:p>
          <a:p>
            <a:pPr marL="285750" indent="-285750">
              <a:buFont typeface="Arial" panose="020B0604020202020204" pitchFamily="34" charset="0"/>
              <a:buChar char="•"/>
            </a:pPr>
            <a:r>
              <a:rPr lang="en-US" sz="1600" dirty="0"/>
              <a:t>Sales, revenue</a:t>
            </a:r>
          </a:p>
          <a:p>
            <a:pPr marL="285750" indent="-285750">
              <a:buFont typeface="Arial" panose="020B0604020202020204" pitchFamily="34" charset="0"/>
              <a:buChar char="•"/>
            </a:pPr>
            <a:r>
              <a:rPr lang="en-US" sz="1600" dirty="0"/>
              <a:t>Average order value</a:t>
            </a:r>
          </a:p>
          <a:p>
            <a:endParaRPr lang="en-US" sz="1600" dirty="0"/>
          </a:p>
        </p:txBody>
      </p:sp>
      <p:sp>
        <p:nvSpPr>
          <p:cNvPr id="12" name="Rectangle: Rounded Corners 11">
            <a:extLst>
              <a:ext uri="{FF2B5EF4-FFF2-40B4-BE49-F238E27FC236}">
                <a16:creationId xmlns:a16="http://schemas.microsoft.com/office/drawing/2014/main" id="{760E5F42-7FF8-4234-AE4C-285056E6EB99}"/>
              </a:ext>
            </a:extLst>
          </p:cNvPr>
          <p:cNvSpPr/>
          <p:nvPr/>
        </p:nvSpPr>
        <p:spPr>
          <a:xfrm>
            <a:off x="269510" y="2145484"/>
            <a:ext cx="2658359" cy="113121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1600" dirty="0"/>
              <a:t>Measures</a:t>
            </a:r>
          </a:p>
          <a:p>
            <a:pPr marL="285750" indent="-285750">
              <a:buFont typeface="Arial" panose="020B0604020202020204" pitchFamily="34" charset="0"/>
              <a:buChar char="•"/>
            </a:pPr>
            <a:r>
              <a:rPr lang="en-US" sz="1600" dirty="0"/>
              <a:t>Repeat purchase</a:t>
            </a:r>
          </a:p>
          <a:p>
            <a:pPr marL="285750" indent="-285750">
              <a:buFont typeface="Arial" panose="020B0604020202020204" pitchFamily="34" charset="0"/>
              <a:buChar char="•"/>
            </a:pPr>
            <a:r>
              <a:rPr lang="en-US" sz="1600" dirty="0"/>
              <a:t>LTV</a:t>
            </a:r>
          </a:p>
          <a:p>
            <a:pPr marL="285750" indent="-285750">
              <a:buFont typeface="Arial" panose="020B0604020202020204" pitchFamily="34" charset="0"/>
              <a:buChar char="•"/>
            </a:pPr>
            <a:r>
              <a:rPr lang="en-US" sz="1600" dirty="0"/>
              <a:t>Referrals</a:t>
            </a:r>
          </a:p>
        </p:txBody>
      </p:sp>
    </p:spTree>
    <p:extLst>
      <p:ext uri="{BB962C8B-B14F-4D97-AF65-F5344CB8AC3E}">
        <p14:creationId xmlns:p14="http://schemas.microsoft.com/office/powerpoint/2010/main" val="2913221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9D6810-2A8A-40F0-A2ED-38B014FC4929}"/>
              </a:ext>
            </a:extLst>
          </p:cNvPr>
          <p:cNvSpPr>
            <a:spLocks noGrp="1"/>
          </p:cNvSpPr>
          <p:nvPr>
            <p:ph type="title"/>
          </p:nvPr>
        </p:nvSpPr>
        <p:spPr/>
        <p:txBody>
          <a:bodyPr/>
          <a:lstStyle/>
          <a:p>
            <a:r>
              <a:rPr lang="en-US" dirty="0">
                <a:solidFill>
                  <a:schemeClr val="tx1">
                    <a:lumMod val="75000"/>
                    <a:lumOff val="25000"/>
                  </a:schemeClr>
                </a:solidFill>
              </a:rPr>
              <a:t>How do we use Digital and social media strategy</a:t>
            </a:r>
            <a:endParaRPr lang="en-IN"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1BB7341D-FF07-4AEB-B8F6-FE8231943F63}"/>
              </a:ext>
            </a:extLst>
          </p:cNvPr>
          <p:cNvSpPr>
            <a:spLocks noGrp="1"/>
          </p:cNvSpPr>
          <p:nvPr>
            <p:ph type="body" idx="1"/>
          </p:nvPr>
        </p:nvSpPr>
        <p:spPr/>
        <p:txBody>
          <a:bodyPr>
            <a:normAutofit/>
          </a:bodyPr>
          <a:lstStyle/>
          <a:p>
            <a:r>
              <a:rPr lang="en-US" sz="2800" dirty="0">
                <a:solidFill>
                  <a:schemeClr val="accent6">
                    <a:lumMod val="90000"/>
                    <a:lumOff val="10000"/>
                  </a:schemeClr>
                </a:solidFill>
              </a:rPr>
              <a:t>A Purpose driven approach</a:t>
            </a:r>
            <a:endParaRPr lang="en-IN" sz="2800" dirty="0">
              <a:solidFill>
                <a:schemeClr val="accent6">
                  <a:lumMod val="90000"/>
                  <a:lumOff val="10000"/>
                </a:schemeClr>
              </a:solidFill>
            </a:endParaRPr>
          </a:p>
        </p:txBody>
      </p:sp>
    </p:spTree>
    <p:extLst>
      <p:ext uri="{BB962C8B-B14F-4D97-AF65-F5344CB8AC3E}">
        <p14:creationId xmlns:p14="http://schemas.microsoft.com/office/powerpoint/2010/main" val="161280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32D02-2A44-4340-BD3A-E5697E02AF25}"/>
              </a:ext>
            </a:extLst>
          </p:cNvPr>
          <p:cNvSpPr>
            <a:spLocks noGrp="1"/>
          </p:cNvSpPr>
          <p:nvPr>
            <p:ph type="title"/>
          </p:nvPr>
        </p:nvSpPr>
        <p:spPr>
          <a:xfrm>
            <a:off x="377504" y="830510"/>
            <a:ext cx="3861703" cy="853966"/>
          </a:xfrm>
        </p:spPr>
        <p:txBody>
          <a:bodyPr vert="horz" lIns="91440" tIns="45720" rIns="91440" bIns="45720" rtlCol="0" anchor="b">
            <a:normAutofit/>
          </a:bodyPr>
          <a:lstStyle/>
          <a:p>
            <a:pPr algn="r"/>
            <a:r>
              <a:rPr lang="en-US" sz="4800" dirty="0">
                <a:solidFill>
                  <a:srgbClr val="FFFF00"/>
                </a:solidFill>
              </a:rPr>
              <a:t>it’s a BOY!!</a:t>
            </a:r>
          </a:p>
        </p:txBody>
      </p:sp>
      <p:pic>
        <p:nvPicPr>
          <p:cNvPr id="5" name="Content Placeholder 4">
            <a:extLst>
              <a:ext uri="{FF2B5EF4-FFF2-40B4-BE49-F238E27FC236}">
                <a16:creationId xmlns:a16="http://schemas.microsoft.com/office/drawing/2014/main" id="{85B91482-DE00-4254-934F-8A3DC1F2D219}"/>
              </a:ext>
            </a:extLst>
          </p:cNvPr>
          <p:cNvPicPr>
            <a:picLocks noGrp="1" noChangeAspect="1"/>
          </p:cNvPicPr>
          <p:nvPr>
            <p:ph idx="4294967295"/>
          </p:nvPr>
        </p:nvPicPr>
        <p:blipFill rotWithShape="1">
          <a:blip r:embed="rId2">
            <a:alphaModFix amt="85000"/>
          </a:blip>
          <a:srcRect/>
          <a:stretch/>
        </p:blipFill>
        <p:spPr>
          <a:xfrm>
            <a:off x="0" y="0"/>
            <a:ext cx="12192000" cy="6858000"/>
          </a:xfrm>
          <a:prstGeom prst="rect">
            <a:avLst/>
          </a:prstGeom>
        </p:spPr>
      </p:pic>
    </p:spTree>
    <p:extLst>
      <p:ext uri="{BB962C8B-B14F-4D97-AF65-F5344CB8AC3E}">
        <p14:creationId xmlns:p14="http://schemas.microsoft.com/office/powerpoint/2010/main" val="404123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768A1-80A6-4842-BCA1-A47748DEBD0C}"/>
              </a:ext>
            </a:extLst>
          </p:cNvPr>
          <p:cNvSpPr>
            <a:spLocks noGrp="1"/>
          </p:cNvSpPr>
          <p:nvPr>
            <p:ph type="title"/>
          </p:nvPr>
        </p:nvSpPr>
        <p:spPr>
          <a:xfrm>
            <a:off x="766729" y="71707"/>
            <a:ext cx="10131425" cy="606904"/>
          </a:xfrm>
        </p:spPr>
        <p:txBody>
          <a:bodyPr>
            <a:normAutofit/>
          </a:bodyPr>
          <a:lstStyle/>
          <a:p>
            <a:pPr algn="ctr"/>
            <a:r>
              <a:rPr lang="en-US" sz="2800" dirty="0">
                <a:solidFill>
                  <a:schemeClr val="bg1"/>
                </a:solidFill>
              </a:rPr>
              <a:t>digital and social media</a:t>
            </a:r>
            <a:endParaRPr lang="en-IN" sz="2800" dirty="0">
              <a:solidFill>
                <a:schemeClr val="bg1"/>
              </a:solidFill>
            </a:endParaRPr>
          </a:p>
        </p:txBody>
      </p:sp>
      <p:sp>
        <p:nvSpPr>
          <p:cNvPr id="16" name="TextBox 15">
            <a:extLst>
              <a:ext uri="{FF2B5EF4-FFF2-40B4-BE49-F238E27FC236}">
                <a16:creationId xmlns:a16="http://schemas.microsoft.com/office/drawing/2014/main" id="{65EC16E3-B311-43D4-BE73-AC0403866692}"/>
              </a:ext>
            </a:extLst>
          </p:cNvPr>
          <p:cNvSpPr txBox="1"/>
          <p:nvPr/>
        </p:nvSpPr>
        <p:spPr>
          <a:xfrm>
            <a:off x="9739452" y="3985891"/>
            <a:ext cx="2255747"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Firm – initiated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(Outbound marketing)</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17" name="Content Placeholder 16">
            <a:extLst>
              <a:ext uri="{FF2B5EF4-FFF2-40B4-BE49-F238E27FC236}">
                <a16:creationId xmlns:a16="http://schemas.microsoft.com/office/drawing/2014/main" id="{C3D4B372-DF4D-406D-BFFB-8F2A3EA0DE81}"/>
              </a:ext>
            </a:extLst>
          </p:cNvPr>
          <p:cNvSpPr txBox="1">
            <a:spLocks noGrp="1"/>
          </p:cNvSpPr>
          <p:nvPr>
            <p:ph idx="1"/>
          </p:nvPr>
        </p:nvSpPr>
        <p:spPr>
          <a:xfrm>
            <a:off x="417429" y="2046495"/>
            <a:ext cx="2390399" cy="774571"/>
          </a:xfrm>
          <a:prstGeom prst="rect">
            <a:avLst/>
          </a:prstGeom>
          <a:noFill/>
        </p:spPr>
        <p:txBody>
          <a:bodyPr wrap="none" rtlCol="0">
            <a:spAutoFit/>
          </a:bodyPr>
          <a:lstStyle/>
          <a:p>
            <a:pPr algn="ctr"/>
            <a:r>
              <a:rPr lang="en-US" dirty="0">
                <a:solidFill>
                  <a:schemeClr val="bg1"/>
                </a:solidFill>
              </a:rPr>
              <a:t>Listen</a:t>
            </a:r>
          </a:p>
          <a:p>
            <a:pPr algn="ctr"/>
            <a:r>
              <a:rPr lang="en-US" dirty="0">
                <a:solidFill>
                  <a:schemeClr val="bg1"/>
                </a:solidFill>
              </a:rPr>
              <a:t>(marketing research)</a:t>
            </a:r>
            <a:endParaRPr lang="en-IN" dirty="0">
              <a:solidFill>
                <a:schemeClr val="bg1"/>
              </a:solidFill>
            </a:endParaRPr>
          </a:p>
        </p:txBody>
      </p:sp>
      <p:sp>
        <p:nvSpPr>
          <p:cNvPr id="18" name="Content Placeholder 16">
            <a:extLst>
              <a:ext uri="{FF2B5EF4-FFF2-40B4-BE49-F238E27FC236}">
                <a16:creationId xmlns:a16="http://schemas.microsoft.com/office/drawing/2014/main" id="{4B667341-1D4C-48E6-AFA7-F01875D80E07}"/>
              </a:ext>
            </a:extLst>
          </p:cNvPr>
          <p:cNvSpPr txBox="1">
            <a:spLocks/>
          </p:cNvSpPr>
          <p:nvPr/>
        </p:nvSpPr>
        <p:spPr>
          <a:xfrm>
            <a:off x="6141726" y="607414"/>
            <a:ext cx="1348033" cy="774571"/>
          </a:xfrm>
          <a:prstGeom prst="rect">
            <a:avLst/>
          </a:prstGeom>
          <a:noFill/>
        </p:spPr>
        <p:txBody>
          <a:bodyPr vert="horz" wrap="square" lIns="91440" tIns="45720" rIns="91440" bIns="45720" rtlCol="0" anchor="ctr">
            <a:sp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Talk</a:t>
            </a:r>
          </a:p>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(persuade)</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19" name="Content Placeholder 16">
            <a:extLst>
              <a:ext uri="{FF2B5EF4-FFF2-40B4-BE49-F238E27FC236}">
                <a16:creationId xmlns:a16="http://schemas.microsoft.com/office/drawing/2014/main" id="{BBA2BA24-A8DC-4E86-8D3D-A42010B4D74B}"/>
              </a:ext>
            </a:extLst>
          </p:cNvPr>
          <p:cNvSpPr txBox="1">
            <a:spLocks/>
          </p:cNvSpPr>
          <p:nvPr/>
        </p:nvSpPr>
        <p:spPr>
          <a:xfrm>
            <a:off x="7422285" y="1203720"/>
            <a:ext cx="1348033" cy="1051570"/>
          </a:xfrm>
          <a:prstGeom prst="rect">
            <a:avLst/>
          </a:prstGeom>
          <a:noFill/>
        </p:spPr>
        <p:txBody>
          <a:bodyPr vert="horz" wrap="square" lIns="91440" tIns="45720" rIns="91440" bIns="45720" rtlCol="0" anchor="ctr">
            <a:sp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Offer arguments</a:t>
            </a:r>
          </a:p>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(advertise)</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cxnSp>
        <p:nvCxnSpPr>
          <p:cNvPr id="22" name="Straight Arrow Connector 21">
            <a:extLst>
              <a:ext uri="{FF2B5EF4-FFF2-40B4-BE49-F238E27FC236}">
                <a16:creationId xmlns:a16="http://schemas.microsoft.com/office/drawing/2014/main" id="{04F5321A-1A54-4734-A23D-35F3CDA823AE}"/>
              </a:ext>
            </a:extLst>
          </p:cNvPr>
          <p:cNvCxnSpPr>
            <a:cxnSpLocks/>
          </p:cNvCxnSpPr>
          <p:nvPr/>
        </p:nvCxnSpPr>
        <p:spPr>
          <a:xfrm>
            <a:off x="5449914" y="761213"/>
            <a:ext cx="5108105" cy="321689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6" name="Straight Arrow Connector 25">
            <a:extLst>
              <a:ext uri="{FF2B5EF4-FFF2-40B4-BE49-F238E27FC236}">
                <a16:creationId xmlns:a16="http://schemas.microsoft.com/office/drawing/2014/main" id="{B3B191A7-A1DE-4121-9B45-9A3FA2350477}"/>
              </a:ext>
            </a:extLst>
          </p:cNvPr>
          <p:cNvCxnSpPr>
            <a:cxnSpLocks/>
          </p:cNvCxnSpPr>
          <p:nvPr/>
        </p:nvCxnSpPr>
        <p:spPr>
          <a:xfrm flipH="1">
            <a:off x="7960628" y="2946219"/>
            <a:ext cx="955839" cy="75863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7A2E584F-7B52-4654-9E2D-E1FB7812F7A0}"/>
              </a:ext>
            </a:extLst>
          </p:cNvPr>
          <p:cNvSpPr txBox="1"/>
          <p:nvPr/>
        </p:nvSpPr>
        <p:spPr>
          <a:xfrm>
            <a:off x="6909699" y="3574989"/>
            <a:ext cx="2101857"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Customer – initiated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(Inbound marketing)</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33" name="Content Placeholder 16">
            <a:extLst>
              <a:ext uri="{FF2B5EF4-FFF2-40B4-BE49-F238E27FC236}">
                <a16:creationId xmlns:a16="http://schemas.microsoft.com/office/drawing/2014/main" id="{9FB0754A-ADCB-4905-B185-AF7E529B8A22}"/>
              </a:ext>
            </a:extLst>
          </p:cNvPr>
          <p:cNvSpPr txBox="1">
            <a:spLocks/>
          </p:cNvSpPr>
          <p:nvPr/>
        </p:nvSpPr>
        <p:spPr>
          <a:xfrm>
            <a:off x="8576863" y="2094704"/>
            <a:ext cx="2780907" cy="1051570"/>
          </a:xfrm>
          <a:prstGeom prst="rect">
            <a:avLst/>
          </a:prstGeom>
          <a:noFill/>
        </p:spPr>
        <p:txBody>
          <a:bodyPr vert="horz" wrap="square" lIns="91440" tIns="45720" rIns="91440" bIns="45720" rtlCol="0" anchor="ctr">
            <a:sp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Firm-to-consumer</a:t>
            </a:r>
          </a:p>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(create and distribute content)</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cxnSp>
        <p:nvCxnSpPr>
          <p:cNvPr id="34" name="Straight Arrow Connector 33">
            <a:extLst>
              <a:ext uri="{FF2B5EF4-FFF2-40B4-BE49-F238E27FC236}">
                <a16:creationId xmlns:a16="http://schemas.microsoft.com/office/drawing/2014/main" id="{22A14569-99D7-4D4C-BD7A-545364C18961}"/>
              </a:ext>
            </a:extLst>
          </p:cNvPr>
          <p:cNvCxnSpPr>
            <a:cxnSpLocks/>
          </p:cNvCxnSpPr>
          <p:nvPr/>
        </p:nvCxnSpPr>
        <p:spPr>
          <a:xfrm flipH="1">
            <a:off x="6286013" y="2002758"/>
            <a:ext cx="1157774" cy="7338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5" name="TextBox 34">
            <a:extLst>
              <a:ext uri="{FF2B5EF4-FFF2-40B4-BE49-F238E27FC236}">
                <a16:creationId xmlns:a16="http://schemas.microsoft.com/office/drawing/2014/main" id="{BFD18056-5F9A-4540-B394-97E96859D91A}"/>
              </a:ext>
            </a:extLst>
          </p:cNvPr>
          <p:cNvSpPr txBox="1"/>
          <p:nvPr/>
        </p:nvSpPr>
        <p:spPr>
          <a:xfrm>
            <a:off x="5089900" y="2806668"/>
            <a:ext cx="210365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Consumer-consumer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(create content)</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cxnSp>
        <p:nvCxnSpPr>
          <p:cNvPr id="36" name="Straight Arrow Connector 35">
            <a:extLst>
              <a:ext uri="{FF2B5EF4-FFF2-40B4-BE49-F238E27FC236}">
                <a16:creationId xmlns:a16="http://schemas.microsoft.com/office/drawing/2014/main" id="{CEA24F7D-80BF-4566-8F41-FE7FB7E27C6F}"/>
              </a:ext>
            </a:extLst>
          </p:cNvPr>
          <p:cNvCxnSpPr>
            <a:cxnSpLocks/>
          </p:cNvCxnSpPr>
          <p:nvPr/>
        </p:nvCxnSpPr>
        <p:spPr>
          <a:xfrm flipH="1">
            <a:off x="5111774" y="1280110"/>
            <a:ext cx="1174239" cy="56633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 name="Straight Arrow Connector 36">
            <a:extLst>
              <a:ext uri="{FF2B5EF4-FFF2-40B4-BE49-F238E27FC236}">
                <a16:creationId xmlns:a16="http://schemas.microsoft.com/office/drawing/2014/main" id="{73052F44-7519-4CCC-B539-44D6DD9BF680}"/>
              </a:ext>
            </a:extLst>
          </p:cNvPr>
          <p:cNvCxnSpPr>
            <a:cxnSpLocks/>
          </p:cNvCxnSpPr>
          <p:nvPr/>
        </p:nvCxnSpPr>
        <p:spPr>
          <a:xfrm flipH="1">
            <a:off x="2447032" y="761213"/>
            <a:ext cx="3002883" cy="12643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7" name="TextBox 46">
            <a:extLst>
              <a:ext uri="{FF2B5EF4-FFF2-40B4-BE49-F238E27FC236}">
                <a16:creationId xmlns:a16="http://schemas.microsoft.com/office/drawing/2014/main" id="{61290E9B-FE05-475C-9952-D0E6991D0BE0}"/>
              </a:ext>
            </a:extLst>
          </p:cNvPr>
          <p:cNvSpPr txBox="1"/>
          <p:nvPr/>
        </p:nvSpPr>
        <p:spPr>
          <a:xfrm>
            <a:off x="4153014" y="1950964"/>
            <a:ext cx="1390125"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Offer deals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(promotions)</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49" name="Arrow: Down 48">
            <a:extLst>
              <a:ext uri="{FF2B5EF4-FFF2-40B4-BE49-F238E27FC236}">
                <a16:creationId xmlns:a16="http://schemas.microsoft.com/office/drawing/2014/main" id="{F4D286CD-4FA3-49E6-B4FE-9372578C708A}"/>
              </a:ext>
            </a:extLst>
          </p:cNvPr>
          <p:cNvSpPr/>
          <p:nvPr/>
        </p:nvSpPr>
        <p:spPr>
          <a:xfrm>
            <a:off x="1427411" y="2806668"/>
            <a:ext cx="643051" cy="2304194"/>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Times New Roman" panose="02020603050405020304"/>
              <a:ea typeface="+mn-ea"/>
              <a:cs typeface="+mn-cs"/>
            </a:endParaRPr>
          </a:p>
        </p:txBody>
      </p:sp>
      <p:sp>
        <p:nvSpPr>
          <p:cNvPr id="52" name="Arrow: Down 51">
            <a:extLst>
              <a:ext uri="{FF2B5EF4-FFF2-40B4-BE49-F238E27FC236}">
                <a16:creationId xmlns:a16="http://schemas.microsoft.com/office/drawing/2014/main" id="{83CE10E7-E60F-4950-8843-1441383F773F}"/>
              </a:ext>
            </a:extLst>
          </p:cNvPr>
          <p:cNvSpPr/>
          <p:nvPr/>
        </p:nvSpPr>
        <p:spPr>
          <a:xfrm>
            <a:off x="4437023" y="2559781"/>
            <a:ext cx="643051" cy="2551081"/>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Times New Roman" panose="02020603050405020304"/>
              <a:ea typeface="+mn-ea"/>
              <a:cs typeface="+mn-cs"/>
            </a:endParaRPr>
          </a:p>
        </p:txBody>
      </p:sp>
      <p:sp>
        <p:nvSpPr>
          <p:cNvPr id="53" name="Arrow: Down 52">
            <a:extLst>
              <a:ext uri="{FF2B5EF4-FFF2-40B4-BE49-F238E27FC236}">
                <a16:creationId xmlns:a16="http://schemas.microsoft.com/office/drawing/2014/main" id="{782C964C-7C4A-418E-A4BD-837EE590651B}"/>
              </a:ext>
            </a:extLst>
          </p:cNvPr>
          <p:cNvSpPr/>
          <p:nvPr/>
        </p:nvSpPr>
        <p:spPr>
          <a:xfrm>
            <a:off x="5768405" y="3415200"/>
            <a:ext cx="643051" cy="1695663"/>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Times New Roman" panose="02020603050405020304"/>
              <a:ea typeface="+mn-ea"/>
              <a:cs typeface="+mn-cs"/>
            </a:endParaRPr>
          </a:p>
        </p:txBody>
      </p:sp>
      <p:sp>
        <p:nvSpPr>
          <p:cNvPr id="54" name="Arrow: Down 53">
            <a:extLst>
              <a:ext uri="{FF2B5EF4-FFF2-40B4-BE49-F238E27FC236}">
                <a16:creationId xmlns:a16="http://schemas.microsoft.com/office/drawing/2014/main" id="{406E40D2-C600-4C87-ABA2-E7AFA486E140}"/>
              </a:ext>
            </a:extLst>
          </p:cNvPr>
          <p:cNvSpPr/>
          <p:nvPr/>
        </p:nvSpPr>
        <p:spPr>
          <a:xfrm>
            <a:off x="7762809" y="4251361"/>
            <a:ext cx="643051" cy="859503"/>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Times New Roman" panose="02020603050405020304"/>
              <a:ea typeface="+mn-ea"/>
              <a:cs typeface="+mn-cs"/>
            </a:endParaRPr>
          </a:p>
        </p:txBody>
      </p:sp>
      <p:sp>
        <p:nvSpPr>
          <p:cNvPr id="55" name="Arrow: Down 54">
            <a:extLst>
              <a:ext uri="{FF2B5EF4-FFF2-40B4-BE49-F238E27FC236}">
                <a16:creationId xmlns:a16="http://schemas.microsoft.com/office/drawing/2014/main" id="{AAA2FFA0-EF2C-4517-837D-E70271FAAFFC}"/>
              </a:ext>
            </a:extLst>
          </p:cNvPr>
          <p:cNvSpPr/>
          <p:nvPr/>
        </p:nvSpPr>
        <p:spPr>
          <a:xfrm>
            <a:off x="10494953" y="4640005"/>
            <a:ext cx="643051" cy="470859"/>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Times New Roman" panose="02020603050405020304"/>
              <a:ea typeface="+mn-ea"/>
              <a:cs typeface="+mn-cs"/>
            </a:endParaRPr>
          </a:p>
        </p:txBody>
      </p:sp>
      <p:sp>
        <p:nvSpPr>
          <p:cNvPr id="56" name="TextBox 55">
            <a:extLst>
              <a:ext uri="{FF2B5EF4-FFF2-40B4-BE49-F238E27FC236}">
                <a16:creationId xmlns:a16="http://schemas.microsoft.com/office/drawing/2014/main" id="{61CEF67D-58B2-4DFA-BE4C-397621458270}"/>
              </a:ext>
            </a:extLst>
          </p:cNvPr>
          <p:cNvSpPr txBox="1"/>
          <p:nvPr/>
        </p:nvSpPr>
        <p:spPr>
          <a:xfrm>
            <a:off x="76319" y="5110862"/>
            <a:ext cx="9144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Class of Tool:</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57" name="TextBox 56">
            <a:extLst>
              <a:ext uri="{FF2B5EF4-FFF2-40B4-BE49-F238E27FC236}">
                <a16:creationId xmlns:a16="http://schemas.microsoft.com/office/drawing/2014/main" id="{0BC1E15C-EA3D-42B9-A5F8-11BD4035A756}"/>
              </a:ext>
            </a:extLst>
          </p:cNvPr>
          <p:cNvSpPr txBox="1"/>
          <p:nvPr/>
        </p:nvSpPr>
        <p:spPr>
          <a:xfrm>
            <a:off x="1098863" y="5120288"/>
            <a:ext cx="1731975" cy="646331"/>
          </a:xfrm>
          <a:prstGeom prst="rect">
            <a:avLst/>
          </a:prstGeom>
          <a:solidFill>
            <a:schemeClr val="tx1">
              <a:lumMod val="8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Social chatter, online buzz</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58" name="TextBox 57">
            <a:extLst>
              <a:ext uri="{FF2B5EF4-FFF2-40B4-BE49-F238E27FC236}">
                <a16:creationId xmlns:a16="http://schemas.microsoft.com/office/drawing/2014/main" id="{3A40B29E-BA1B-4EF2-9481-4F398A0045EC}"/>
              </a:ext>
            </a:extLst>
          </p:cNvPr>
          <p:cNvSpPr txBox="1"/>
          <p:nvPr/>
        </p:nvSpPr>
        <p:spPr>
          <a:xfrm>
            <a:off x="3710989" y="5116007"/>
            <a:ext cx="1731975" cy="646331"/>
          </a:xfrm>
          <a:prstGeom prst="rect">
            <a:avLst/>
          </a:prstGeom>
          <a:solidFill>
            <a:schemeClr val="tx1">
              <a:lumMod val="8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Daily deals, flash sales</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59" name="TextBox 58">
            <a:extLst>
              <a:ext uri="{FF2B5EF4-FFF2-40B4-BE49-F238E27FC236}">
                <a16:creationId xmlns:a16="http://schemas.microsoft.com/office/drawing/2014/main" id="{3AB5CC09-45BB-484C-B8E6-04108131420E}"/>
              </a:ext>
            </a:extLst>
          </p:cNvPr>
          <p:cNvSpPr txBox="1"/>
          <p:nvPr/>
        </p:nvSpPr>
        <p:spPr>
          <a:xfrm>
            <a:off x="5379953" y="5110861"/>
            <a:ext cx="1731975" cy="646331"/>
          </a:xfrm>
          <a:prstGeom prst="rect">
            <a:avLst/>
          </a:prstGeom>
          <a:solidFill>
            <a:schemeClr val="tx1">
              <a:lumMod val="8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Times New Roman" panose="02020603050405020304"/>
                <a:ea typeface="+mn-ea"/>
                <a:cs typeface="+mn-cs"/>
              </a:rPr>
              <a:t>eWom</a:t>
            </a: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 viral,  review sites</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60" name="TextBox 59">
            <a:extLst>
              <a:ext uri="{FF2B5EF4-FFF2-40B4-BE49-F238E27FC236}">
                <a16:creationId xmlns:a16="http://schemas.microsoft.com/office/drawing/2014/main" id="{97AD54D4-78DB-4B89-B5E6-2CE3C10DA441}"/>
              </a:ext>
            </a:extLst>
          </p:cNvPr>
          <p:cNvSpPr txBox="1"/>
          <p:nvPr/>
        </p:nvSpPr>
        <p:spPr>
          <a:xfrm>
            <a:off x="7403536" y="5110861"/>
            <a:ext cx="2335916" cy="646331"/>
          </a:xfrm>
          <a:prstGeom prst="rect">
            <a:avLst/>
          </a:prstGeom>
          <a:solidFill>
            <a:schemeClr val="tx1">
              <a:lumMod val="8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search engine ads, earned, owned media</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61" name="TextBox 60">
            <a:extLst>
              <a:ext uri="{FF2B5EF4-FFF2-40B4-BE49-F238E27FC236}">
                <a16:creationId xmlns:a16="http://schemas.microsoft.com/office/drawing/2014/main" id="{BE056F22-03F8-48DA-9381-84234AB209F3}"/>
              </a:ext>
            </a:extLst>
          </p:cNvPr>
          <p:cNvSpPr txBox="1"/>
          <p:nvPr/>
        </p:nvSpPr>
        <p:spPr>
          <a:xfrm>
            <a:off x="10084179" y="5087726"/>
            <a:ext cx="1731975" cy="646331"/>
          </a:xfrm>
          <a:prstGeom prst="rect">
            <a:avLst/>
          </a:prstGeom>
          <a:solidFill>
            <a:schemeClr val="tx1">
              <a:lumMod val="8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Display ads, online video ads</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62" name="TextBox 61">
            <a:extLst>
              <a:ext uri="{FF2B5EF4-FFF2-40B4-BE49-F238E27FC236}">
                <a16:creationId xmlns:a16="http://schemas.microsoft.com/office/drawing/2014/main" id="{BA85F529-9E59-4571-9614-F77B8F44D495}"/>
              </a:ext>
            </a:extLst>
          </p:cNvPr>
          <p:cNvSpPr txBox="1"/>
          <p:nvPr/>
        </p:nvSpPr>
        <p:spPr>
          <a:xfrm>
            <a:off x="10330" y="5915748"/>
            <a:ext cx="113973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a:ea typeface="+mn-ea"/>
                <a:cs typeface="+mn-cs"/>
              </a:rPr>
              <a:t>Examples:</a:t>
            </a:r>
            <a:endParaRPr kumimoji="0" lang="en-IN" sz="16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63" name="TextBox 62">
            <a:extLst>
              <a:ext uri="{FF2B5EF4-FFF2-40B4-BE49-F238E27FC236}">
                <a16:creationId xmlns:a16="http://schemas.microsoft.com/office/drawing/2014/main" id="{2106E467-2F47-4D94-AEA9-B42F1F40F7A1}"/>
              </a:ext>
            </a:extLst>
          </p:cNvPr>
          <p:cNvSpPr txBox="1"/>
          <p:nvPr/>
        </p:nvSpPr>
        <p:spPr>
          <a:xfrm>
            <a:off x="1098863" y="5931136"/>
            <a:ext cx="1731975" cy="646331"/>
          </a:xfrm>
          <a:prstGeom prst="rect">
            <a:avLst/>
          </a:prstGeom>
          <a:solidFill>
            <a:schemeClr val="tx1">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Facebook, Twitter</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64" name="TextBox 63">
            <a:extLst>
              <a:ext uri="{FF2B5EF4-FFF2-40B4-BE49-F238E27FC236}">
                <a16:creationId xmlns:a16="http://schemas.microsoft.com/office/drawing/2014/main" id="{35B548DF-B7BE-49B1-82FC-143EEB04A2F0}"/>
              </a:ext>
            </a:extLst>
          </p:cNvPr>
          <p:cNvSpPr txBox="1"/>
          <p:nvPr/>
        </p:nvSpPr>
        <p:spPr>
          <a:xfrm>
            <a:off x="3717939" y="5912665"/>
            <a:ext cx="1731975" cy="646331"/>
          </a:xfrm>
          <a:prstGeom prst="rect">
            <a:avLst/>
          </a:prstGeom>
          <a:solidFill>
            <a:schemeClr val="tx1">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Groupon, </a:t>
            </a:r>
            <a:r>
              <a:rPr kumimoji="0" lang="en-US" sz="1800" b="0" i="0" u="none" strike="noStrike" kern="1200" cap="none" spc="0" normalizeH="0" baseline="0" noProof="0" dirty="0" err="1">
                <a:ln>
                  <a:noFill/>
                </a:ln>
                <a:solidFill>
                  <a:prstClr val="black"/>
                </a:solidFill>
                <a:effectLst/>
                <a:uLnTx/>
                <a:uFillTx/>
                <a:latin typeface="Times New Roman" panose="02020603050405020304"/>
                <a:ea typeface="+mn-ea"/>
                <a:cs typeface="+mn-cs"/>
              </a:rPr>
              <a:t>Couponduniya</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65" name="TextBox 64">
            <a:extLst>
              <a:ext uri="{FF2B5EF4-FFF2-40B4-BE49-F238E27FC236}">
                <a16:creationId xmlns:a16="http://schemas.microsoft.com/office/drawing/2014/main" id="{79F42F0B-297B-4AB5-A764-B43ED6E5DD6E}"/>
              </a:ext>
            </a:extLst>
          </p:cNvPr>
          <p:cNvSpPr txBox="1"/>
          <p:nvPr/>
        </p:nvSpPr>
        <p:spPr>
          <a:xfrm>
            <a:off x="5359358" y="5912665"/>
            <a:ext cx="2512023" cy="646331"/>
          </a:xfrm>
          <a:prstGeom prst="rect">
            <a:avLst/>
          </a:prstGeom>
          <a:solidFill>
            <a:schemeClr val="tx1">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Yelp, TripAdvisor, Amazon.com</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66" name="TextBox 65">
            <a:extLst>
              <a:ext uri="{FF2B5EF4-FFF2-40B4-BE49-F238E27FC236}">
                <a16:creationId xmlns:a16="http://schemas.microsoft.com/office/drawing/2014/main" id="{0BB4857C-6082-4750-B247-2B0ED504BCB7}"/>
              </a:ext>
            </a:extLst>
          </p:cNvPr>
          <p:cNvSpPr txBox="1"/>
          <p:nvPr/>
        </p:nvSpPr>
        <p:spPr>
          <a:xfrm>
            <a:off x="7411667" y="5912665"/>
            <a:ext cx="2335916" cy="646331"/>
          </a:xfrm>
          <a:prstGeom prst="rect">
            <a:avLst/>
          </a:prstGeom>
          <a:solidFill>
            <a:schemeClr val="tx1">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Google, </a:t>
            </a:r>
            <a:r>
              <a:rPr kumimoji="0" lang="en-US" sz="1800" b="0" i="0" u="none" strike="noStrike" kern="1200" cap="none" spc="0" normalizeH="0" baseline="0" noProof="0" dirty="0" err="1">
                <a:ln>
                  <a:noFill/>
                </a:ln>
                <a:solidFill>
                  <a:prstClr val="black"/>
                </a:solidFill>
                <a:effectLst/>
                <a:uLnTx/>
                <a:uFillTx/>
                <a:latin typeface="Times New Roman" panose="02020603050405020304"/>
                <a:ea typeface="+mn-ea"/>
                <a:cs typeface="+mn-cs"/>
              </a:rPr>
              <a:t>Youtube</a:t>
            </a: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 Facebook Pages</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67" name="TextBox 66">
            <a:extLst>
              <a:ext uri="{FF2B5EF4-FFF2-40B4-BE49-F238E27FC236}">
                <a16:creationId xmlns:a16="http://schemas.microsoft.com/office/drawing/2014/main" id="{F4BBC07A-4089-4419-8206-089B3814D61C}"/>
              </a:ext>
            </a:extLst>
          </p:cNvPr>
          <p:cNvSpPr txBox="1"/>
          <p:nvPr/>
        </p:nvSpPr>
        <p:spPr>
          <a:xfrm>
            <a:off x="10084179" y="5912664"/>
            <a:ext cx="2010411" cy="646331"/>
          </a:xfrm>
          <a:prstGeom prst="rect">
            <a:avLst/>
          </a:prstGeom>
          <a:solidFill>
            <a:schemeClr val="tx1">
              <a:lumMod val="7500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a:ea typeface="+mn-ea"/>
                <a:cs typeface="+mn-cs"/>
              </a:rPr>
              <a:t>Google Display, websites, Facebook</a:t>
            </a:r>
            <a:endParaRPr kumimoji="0" lang="en-IN" sz="1800" b="0" i="0" u="none" strike="noStrike" kern="1200" cap="none" spc="0" normalizeH="0" baseline="0" noProof="0" dirty="0">
              <a:ln>
                <a:noFill/>
              </a:ln>
              <a:solidFill>
                <a:prstClr val="black"/>
              </a:solidFill>
              <a:effectLst/>
              <a:uLnTx/>
              <a:uFillTx/>
              <a:latin typeface="Times New Roman" panose="02020603050405020304"/>
              <a:ea typeface="+mn-ea"/>
              <a:cs typeface="+mn-cs"/>
            </a:endParaRPr>
          </a:p>
        </p:txBody>
      </p:sp>
      <p:sp>
        <p:nvSpPr>
          <p:cNvPr id="68" name="TextBox 67">
            <a:extLst>
              <a:ext uri="{FF2B5EF4-FFF2-40B4-BE49-F238E27FC236}">
                <a16:creationId xmlns:a16="http://schemas.microsoft.com/office/drawing/2014/main" id="{F10C0340-A632-4A46-8DFD-C6DB996C0AF7}"/>
              </a:ext>
            </a:extLst>
          </p:cNvPr>
          <p:cNvSpPr txBox="1"/>
          <p:nvPr/>
        </p:nvSpPr>
        <p:spPr>
          <a:xfrm>
            <a:off x="84861" y="6593317"/>
            <a:ext cx="5491953"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Times New Roman" panose="02020603050405020304"/>
                <a:ea typeface="+mn-ea"/>
                <a:cs typeface="+mn-cs"/>
              </a:rPr>
              <a:t>Adopted from </a:t>
            </a:r>
            <a:r>
              <a:rPr kumimoji="0" lang="en-US" sz="1400" b="0" i="0" u="none" strike="noStrike" kern="1200" cap="none" spc="0" normalizeH="0" baseline="0" noProof="0" dirty="0" err="1">
                <a:ln>
                  <a:noFill/>
                </a:ln>
                <a:solidFill>
                  <a:schemeClr val="bg2"/>
                </a:solidFill>
                <a:effectLst/>
                <a:uLnTx/>
                <a:uFillTx/>
                <a:latin typeface="Times New Roman" panose="02020603050405020304"/>
                <a:ea typeface="+mn-ea"/>
                <a:cs typeface="+mn-cs"/>
              </a:rPr>
              <a:t>Texiera</a:t>
            </a:r>
            <a:r>
              <a:rPr kumimoji="0" lang="en-US" sz="1400" b="0" i="0" u="none" strike="noStrike" kern="1200" cap="none" spc="0" normalizeH="0" baseline="0" noProof="0" dirty="0">
                <a:ln>
                  <a:noFill/>
                </a:ln>
                <a:solidFill>
                  <a:schemeClr val="bg2"/>
                </a:solidFill>
                <a:effectLst/>
                <a:uLnTx/>
                <a:uFillTx/>
                <a:latin typeface="Times New Roman" panose="02020603050405020304"/>
                <a:ea typeface="+mn-ea"/>
                <a:cs typeface="+mn-cs"/>
              </a:rPr>
              <a:t>, 2013: Digital Marketing Strategy, HBR 9-514-087</a:t>
            </a:r>
            <a:endParaRPr kumimoji="0" lang="en-IN" sz="1400" b="0" i="0" u="none" strike="noStrike" kern="1200" cap="none" spc="0" normalizeH="0" baseline="0" noProof="0" dirty="0">
              <a:ln>
                <a:noFill/>
              </a:ln>
              <a:solidFill>
                <a:schemeClr val="bg2"/>
              </a:solidFill>
              <a:effectLst/>
              <a:uLnTx/>
              <a:uFillTx/>
              <a:latin typeface="Times New Roman" panose="02020603050405020304"/>
              <a:ea typeface="+mn-ea"/>
              <a:cs typeface="+mn-cs"/>
            </a:endParaRPr>
          </a:p>
        </p:txBody>
      </p:sp>
    </p:spTree>
    <p:extLst>
      <p:ext uri="{BB962C8B-B14F-4D97-AF65-F5344CB8AC3E}">
        <p14:creationId xmlns:p14="http://schemas.microsoft.com/office/powerpoint/2010/main" val="1065631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82A9-8470-45E0-97CB-6F79C06794F3}"/>
              </a:ext>
            </a:extLst>
          </p:cNvPr>
          <p:cNvSpPr>
            <a:spLocks noGrp="1"/>
          </p:cNvSpPr>
          <p:nvPr>
            <p:ph type="title"/>
          </p:nvPr>
        </p:nvSpPr>
        <p:spPr>
          <a:xfrm>
            <a:off x="454307" y="136003"/>
            <a:ext cx="10131425" cy="489030"/>
          </a:xfrm>
        </p:spPr>
        <p:txBody>
          <a:bodyPr>
            <a:normAutofit fontScale="90000"/>
          </a:bodyPr>
          <a:lstStyle/>
          <a:p>
            <a:r>
              <a:rPr lang="en-US" sz="3200" dirty="0">
                <a:solidFill>
                  <a:schemeClr val="tx1">
                    <a:lumMod val="75000"/>
                    <a:lumOff val="25000"/>
                  </a:schemeClr>
                </a:solidFill>
              </a:rPr>
              <a:t>Summary</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4C91A5F2-2F38-4F7F-B5FF-0B92634AD1F1}"/>
              </a:ext>
            </a:extLst>
          </p:cNvPr>
          <p:cNvSpPr>
            <a:spLocks noGrp="1"/>
          </p:cNvSpPr>
          <p:nvPr>
            <p:ph idx="1"/>
          </p:nvPr>
        </p:nvSpPr>
        <p:spPr>
          <a:xfrm>
            <a:off x="661526" y="1131418"/>
            <a:ext cx="10131425" cy="3649133"/>
          </a:xfrm>
        </p:spPr>
        <p:txBody>
          <a:bodyPr>
            <a:noAutofit/>
          </a:bodyPr>
          <a:lstStyle/>
          <a:p>
            <a:r>
              <a:rPr lang="en-US" sz="2400" dirty="0"/>
              <a:t>Digital world of marketing is changing fast </a:t>
            </a:r>
          </a:p>
          <a:p>
            <a:r>
              <a:rPr lang="en-US" sz="2400" dirty="0"/>
              <a:t>Consumers are empowered </a:t>
            </a:r>
          </a:p>
          <a:p>
            <a:pPr lvl="1"/>
            <a:r>
              <a:rPr lang="en-US" sz="2400" dirty="0"/>
              <a:t>Understanding the consumer decision journey is primary</a:t>
            </a:r>
          </a:p>
          <a:p>
            <a:pPr lvl="1"/>
            <a:r>
              <a:rPr lang="en-US" sz="2400" dirty="0"/>
              <a:t>Showing up where the consumer is 90% of the battle. That makes it easy to know where to start but impossible to master</a:t>
            </a:r>
          </a:p>
          <a:p>
            <a:r>
              <a:rPr lang="en-US" sz="2400" dirty="0"/>
              <a:t>This course is not about predictability or identifying the next trends but strategy </a:t>
            </a:r>
          </a:p>
          <a:p>
            <a:pPr lvl="1"/>
            <a:r>
              <a:rPr lang="en-US" sz="2400" dirty="0"/>
              <a:t>use current and past to learn about what to do in the future </a:t>
            </a:r>
          </a:p>
          <a:p>
            <a:pPr marL="457200" lvl="1" indent="0">
              <a:buNone/>
            </a:pPr>
            <a:endParaRPr lang="en-IN" sz="2400" dirty="0"/>
          </a:p>
        </p:txBody>
      </p:sp>
    </p:spTree>
    <p:extLst>
      <p:ext uri="{BB962C8B-B14F-4D97-AF65-F5344CB8AC3E}">
        <p14:creationId xmlns:p14="http://schemas.microsoft.com/office/powerpoint/2010/main" val="3583537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7C25-4E32-43E0-A927-42CE2B366A71}"/>
              </a:ext>
            </a:extLst>
          </p:cNvPr>
          <p:cNvSpPr>
            <a:spLocks noGrp="1"/>
          </p:cNvSpPr>
          <p:nvPr>
            <p:ph type="title"/>
          </p:nvPr>
        </p:nvSpPr>
        <p:spPr/>
        <p:txBody>
          <a:bodyPr>
            <a:normAutofit/>
          </a:bodyPr>
          <a:lstStyle/>
          <a:p>
            <a:r>
              <a:rPr lang="en-US" sz="3200" dirty="0">
                <a:solidFill>
                  <a:schemeClr val="tx1">
                    <a:lumMod val="75000"/>
                    <a:lumOff val="25000"/>
                  </a:schemeClr>
                </a:solidFill>
              </a:rPr>
              <a:t>Key Learning Outcomes</a:t>
            </a:r>
            <a:endParaRPr lang="en-IN" sz="3200" dirty="0">
              <a:solidFill>
                <a:schemeClr val="tx1">
                  <a:lumMod val="75000"/>
                  <a:lumOff val="25000"/>
                </a:schemeClr>
              </a:solidFill>
            </a:endParaRPr>
          </a:p>
        </p:txBody>
      </p:sp>
      <p:graphicFrame>
        <p:nvGraphicFramePr>
          <p:cNvPr id="5" name="Content Placeholder 2">
            <a:extLst>
              <a:ext uri="{FF2B5EF4-FFF2-40B4-BE49-F238E27FC236}">
                <a16:creationId xmlns:a16="http://schemas.microsoft.com/office/drawing/2014/main" id="{7A305988-8EF6-433D-B34E-9C6F76CA6C71}"/>
              </a:ext>
            </a:extLst>
          </p:cNvPr>
          <p:cNvGraphicFramePr>
            <a:graphicFrameLocks noGrp="1"/>
          </p:cNvGraphicFramePr>
          <p:nvPr>
            <p:ph idx="1"/>
            <p:extLst>
              <p:ext uri="{D42A27DB-BD31-4B8C-83A1-F6EECF244321}">
                <p14:modId xmlns:p14="http://schemas.microsoft.com/office/powerpoint/2010/main" val="1637771582"/>
              </p:ext>
            </p:extLst>
          </p:nvPr>
        </p:nvGraphicFramePr>
        <p:xfrm>
          <a:off x="1287683" y="2348527"/>
          <a:ext cx="10131425" cy="3384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197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7E8E64-2C61-4283-A0B6-CF2C586A38C6}"/>
              </a:ext>
            </a:extLst>
          </p:cNvPr>
          <p:cNvSpPr>
            <a:spLocks noGrp="1"/>
          </p:cNvSpPr>
          <p:nvPr>
            <p:ph type="title"/>
          </p:nvPr>
        </p:nvSpPr>
        <p:spPr>
          <a:xfrm>
            <a:off x="613708" y="0"/>
            <a:ext cx="10131425" cy="891251"/>
          </a:xfrm>
        </p:spPr>
        <p:txBody>
          <a:bodyPr/>
          <a:lstStyle/>
          <a:p>
            <a:r>
              <a:rPr lang="en-US" sz="3200" dirty="0">
                <a:solidFill>
                  <a:schemeClr val="tx1">
                    <a:lumMod val="75000"/>
                    <a:lumOff val="25000"/>
                  </a:schemeClr>
                </a:solidFill>
              </a:rPr>
              <a:t>BREAK – 5 minutes</a:t>
            </a:r>
            <a:endParaRPr lang="en-IN" sz="3200" dirty="0">
              <a:solidFill>
                <a:schemeClr val="tx1">
                  <a:lumMod val="75000"/>
                  <a:lumOff val="25000"/>
                </a:schemeClr>
              </a:solidFill>
            </a:endParaRPr>
          </a:p>
        </p:txBody>
      </p:sp>
      <p:pic>
        <p:nvPicPr>
          <p:cNvPr id="9" name="Picture 8">
            <a:extLst>
              <a:ext uri="{FF2B5EF4-FFF2-40B4-BE49-F238E27FC236}">
                <a16:creationId xmlns:a16="http://schemas.microsoft.com/office/drawing/2014/main" id="{E8272726-C1E6-4D95-8668-3A80E0E6C12D}"/>
              </a:ext>
            </a:extLst>
          </p:cNvPr>
          <p:cNvPicPr>
            <a:picLocks noChangeAspect="1"/>
          </p:cNvPicPr>
          <p:nvPr/>
        </p:nvPicPr>
        <p:blipFill>
          <a:blip r:embed="rId2"/>
          <a:stretch>
            <a:fillRect/>
          </a:stretch>
        </p:blipFill>
        <p:spPr>
          <a:xfrm>
            <a:off x="1339180" y="1392667"/>
            <a:ext cx="8827931" cy="4293669"/>
          </a:xfrm>
          <a:prstGeom prst="rect">
            <a:avLst/>
          </a:prstGeom>
        </p:spPr>
      </p:pic>
    </p:spTree>
    <p:extLst>
      <p:ext uri="{BB962C8B-B14F-4D97-AF65-F5344CB8AC3E}">
        <p14:creationId xmlns:p14="http://schemas.microsoft.com/office/powerpoint/2010/main" val="636125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4143012"/>
            <a:ext cx="10363200" cy="855260"/>
          </a:xfrm>
        </p:spPr>
        <p:txBody>
          <a:bodyPr/>
          <a:lstStyle/>
          <a:p>
            <a:r>
              <a:rPr lang="en-US" dirty="0"/>
              <a:t>Search Engine Advertising</a:t>
            </a:r>
            <a:endParaRPr lang="en-IN" dirty="0"/>
          </a:p>
        </p:txBody>
      </p:sp>
      <p:sp>
        <p:nvSpPr>
          <p:cNvPr id="3" name="Text Placeholder 2"/>
          <p:cNvSpPr>
            <a:spLocks noGrp="1"/>
          </p:cNvSpPr>
          <p:nvPr>
            <p:ph type="body" idx="1"/>
          </p:nvPr>
        </p:nvSpPr>
        <p:spPr>
          <a:xfrm>
            <a:off x="963084" y="3527746"/>
            <a:ext cx="10363200" cy="556851"/>
          </a:xfrm>
        </p:spPr>
        <p:txBody>
          <a:bodyPr>
            <a:normAutofit/>
          </a:bodyPr>
          <a:lstStyle/>
          <a:p>
            <a:r>
              <a:rPr lang="en-US" sz="2800" dirty="0"/>
              <a:t>Measurement and Effectiveness</a:t>
            </a:r>
            <a:endParaRPr lang="en-US" sz="2800" dirty="0">
              <a:solidFill>
                <a:srgbClr val="002060"/>
              </a:solidFill>
            </a:endParaRPr>
          </a:p>
        </p:txBody>
      </p:sp>
      <p:sp>
        <p:nvSpPr>
          <p:cNvPr id="4" name="Slide Number Placeholder 3"/>
          <p:cNvSpPr>
            <a:spLocks noGrp="1"/>
          </p:cNvSpPr>
          <p:nvPr>
            <p:ph type="sldNum" sz="quarter" idx="4294967295"/>
          </p:nvPr>
        </p:nvSpPr>
        <p:spPr>
          <a:xfrm>
            <a:off x="10210800" y="6457364"/>
            <a:ext cx="381000" cy="365125"/>
          </a:xfrm>
        </p:spPr>
        <p:txBody>
          <a:bodyPr/>
          <a:lstStyle/>
          <a:p>
            <a:fld id="{CE0BA29C-8899-49DB-BEC4-0DF92458022F}" type="slidenum">
              <a:rPr lang="en-US" smtClean="0"/>
              <a:pPr/>
              <a:t>24</a:t>
            </a:fld>
            <a:endParaRPr lang="en-US"/>
          </a:p>
        </p:txBody>
      </p:sp>
    </p:spTree>
    <p:extLst>
      <p:ext uri="{BB962C8B-B14F-4D97-AF65-F5344CB8AC3E}">
        <p14:creationId xmlns:p14="http://schemas.microsoft.com/office/powerpoint/2010/main" val="2846138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96E70-091A-4D65-87AB-5C1423209C34}"/>
              </a:ext>
            </a:extLst>
          </p:cNvPr>
          <p:cNvSpPr>
            <a:spLocks noGrp="1"/>
          </p:cNvSpPr>
          <p:nvPr>
            <p:ph type="title"/>
          </p:nvPr>
        </p:nvSpPr>
        <p:spPr>
          <a:xfrm>
            <a:off x="358630" y="64316"/>
            <a:ext cx="10131425" cy="630166"/>
          </a:xfrm>
        </p:spPr>
        <p:txBody>
          <a:bodyPr/>
          <a:lstStyle/>
          <a:p>
            <a:r>
              <a:rPr lang="en-US" sz="3200" dirty="0">
                <a:solidFill>
                  <a:schemeClr val="tx1">
                    <a:lumMod val="75000"/>
                    <a:lumOff val="25000"/>
                  </a:schemeClr>
                </a:solidFill>
              </a:rPr>
              <a:t>Terminology</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EA3A29C8-6D1A-4451-B0E8-4F4712EEEDE5}"/>
              </a:ext>
            </a:extLst>
          </p:cNvPr>
          <p:cNvSpPr>
            <a:spLocks noGrp="1"/>
          </p:cNvSpPr>
          <p:nvPr>
            <p:ph idx="1"/>
          </p:nvPr>
        </p:nvSpPr>
        <p:spPr>
          <a:xfrm>
            <a:off x="581629" y="938300"/>
            <a:ext cx="10131425" cy="4675421"/>
          </a:xfrm>
        </p:spPr>
        <p:txBody>
          <a:bodyPr>
            <a:noAutofit/>
          </a:bodyPr>
          <a:lstStyle/>
          <a:p>
            <a:r>
              <a:rPr lang="en-US" sz="2400" dirty="0"/>
              <a:t>Algorithm: Program used to rank websites</a:t>
            </a:r>
          </a:p>
          <a:p>
            <a:r>
              <a:rPr lang="en-US" sz="2400" dirty="0"/>
              <a:t>On-page: SEO factors on website that affect rankings</a:t>
            </a:r>
          </a:p>
          <a:p>
            <a:r>
              <a:rPr lang="en-US" sz="2400" dirty="0"/>
              <a:t>Off-page: SEO factors offsite that affect rankings (backlinks)</a:t>
            </a:r>
          </a:p>
          <a:p>
            <a:r>
              <a:rPr lang="en-US" sz="2400" dirty="0"/>
              <a:t>Metadata: code</a:t>
            </a:r>
          </a:p>
          <a:p>
            <a:r>
              <a:rPr lang="en-US" sz="2400" dirty="0"/>
              <a:t>Robots: crawlers</a:t>
            </a:r>
          </a:p>
          <a:p>
            <a:r>
              <a:rPr lang="en-US" sz="2400" dirty="0"/>
              <a:t>Keyword Density: number of repeat keywords on a page</a:t>
            </a:r>
          </a:p>
          <a:p>
            <a:r>
              <a:rPr lang="en-US" sz="2400" dirty="0"/>
              <a:t>Tags: pieces of code attached to parts of page</a:t>
            </a:r>
          </a:p>
          <a:p>
            <a:r>
              <a:rPr lang="en-IN" sz="2400" dirty="0"/>
              <a:t>Hierarchy: Structure of pages</a:t>
            </a:r>
          </a:p>
          <a:p>
            <a:r>
              <a:rPr lang="en-IN" sz="2400" dirty="0"/>
              <a:t>Alt text: text associated with images</a:t>
            </a:r>
          </a:p>
          <a:p>
            <a:r>
              <a:rPr lang="en-IN" sz="2400" dirty="0"/>
              <a:t>Index: Search engine’s list of websites</a:t>
            </a:r>
          </a:p>
          <a:p>
            <a:r>
              <a:rPr lang="en-IN" sz="2400" dirty="0"/>
              <a:t>Backlink: A link pointing to your site from elsewhere</a:t>
            </a:r>
          </a:p>
          <a:p>
            <a:r>
              <a:rPr lang="en-IN" sz="2400" dirty="0"/>
              <a:t>Anchor Text: Text that is visible when clicking</a:t>
            </a:r>
          </a:p>
        </p:txBody>
      </p:sp>
    </p:spTree>
    <p:extLst>
      <p:ext uri="{BB962C8B-B14F-4D97-AF65-F5344CB8AC3E}">
        <p14:creationId xmlns:p14="http://schemas.microsoft.com/office/powerpoint/2010/main" val="318774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5C370-9745-4A42-92FA-98FB8E9DC75F}"/>
              </a:ext>
            </a:extLst>
          </p:cNvPr>
          <p:cNvSpPr>
            <a:spLocks noGrp="1"/>
          </p:cNvSpPr>
          <p:nvPr>
            <p:ph type="title"/>
          </p:nvPr>
        </p:nvSpPr>
        <p:spPr>
          <a:xfrm>
            <a:off x="322101" y="81093"/>
            <a:ext cx="10131425" cy="584775"/>
          </a:xfrm>
        </p:spPr>
        <p:txBody>
          <a:bodyPr/>
          <a:lstStyle/>
          <a:p>
            <a:r>
              <a:rPr lang="en-US" sz="3200" dirty="0">
                <a:solidFill>
                  <a:schemeClr val="tx1">
                    <a:lumMod val="75000"/>
                    <a:lumOff val="25000"/>
                  </a:schemeClr>
                </a:solidFill>
              </a:rPr>
              <a:t>Search Engine Optimization (SEO)</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9B1683AE-785E-46ED-85C2-7CEB2D9FDFB4}"/>
              </a:ext>
            </a:extLst>
          </p:cNvPr>
          <p:cNvSpPr>
            <a:spLocks noGrp="1"/>
          </p:cNvSpPr>
          <p:nvPr>
            <p:ph idx="1"/>
          </p:nvPr>
        </p:nvSpPr>
        <p:spPr>
          <a:xfrm>
            <a:off x="685801" y="1099595"/>
            <a:ext cx="10131425" cy="1435261"/>
          </a:xfrm>
        </p:spPr>
        <p:txBody>
          <a:bodyPr>
            <a:noAutofit/>
          </a:bodyPr>
          <a:lstStyle/>
          <a:p>
            <a:r>
              <a:rPr lang="en-US" sz="2400" dirty="0"/>
              <a:t>All strategies and process taken to improve the visibility of websites to search through organic (earned media, unpaid) results through search engines such as Google, Bing, Baidu etc.</a:t>
            </a:r>
          </a:p>
          <a:p>
            <a:endParaRPr lang="en-IN" sz="2400" dirty="0"/>
          </a:p>
        </p:txBody>
      </p:sp>
      <p:sp>
        <p:nvSpPr>
          <p:cNvPr id="4" name="Rectangle 3">
            <a:extLst>
              <a:ext uri="{FF2B5EF4-FFF2-40B4-BE49-F238E27FC236}">
                <a16:creationId xmlns:a16="http://schemas.microsoft.com/office/drawing/2014/main" id="{3B3C5E3C-FB05-496C-9207-FE3EF30AD4E4}"/>
              </a:ext>
            </a:extLst>
          </p:cNvPr>
          <p:cNvSpPr/>
          <p:nvPr/>
        </p:nvSpPr>
        <p:spPr>
          <a:xfrm>
            <a:off x="685801" y="2844225"/>
            <a:ext cx="2410019" cy="584775"/>
          </a:xfrm>
          <a:prstGeom prst="rect">
            <a:avLst/>
          </a:prstGeom>
        </p:spPr>
        <p:txBody>
          <a:bodyPr wrap="none">
            <a:spAutoFit/>
          </a:bodyPr>
          <a:lstStyle/>
          <a:p>
            <a:pPr>
              <a:spcBef>
                <a:spcPct val="0"/>
              </a:spcBef>
            </a:pPr>
            <a:r>
              <a:rPr lang="en-US" sz="3200" b="1" dirty="0">
                <a:solidFill>
                  <a:schemeClr val="accent6"/>
                </a:solidFill>
                <a:latin typeface="Arial Narrow" pitchFamily="34" charset="0"/>
                <a:ea typeface="+mj-ea"/>
                <a:cs typeface="Arial" pitchFamily="34" charset="0"/>
              </a:rPr>
              <a:t>Why do SEO?</a:t>
            </a:r>
            <a:endParaRPr lang="en-IN" sz="3200" b="1" dirty="0">
              <a:solidFill>
                <a:schemeClr val="accent6"/>
              </a:solidFill>
              <a:latin typeface="Arial Narrow" pitchFamily="34" charset="0"/>
              <a:ea typeface="+mj-ea"/>
              <a:cs typeface="Arial" pitchFamily="34" charset="0"/>
            </a:endParaRPr>
          </a:p>
        </p:txBody>
      </p:sp>
      <p:sp>
        <p:nvSpPr>
          <p:cNvPr id="5" name="Rectangle 4">
            <a:extLst>
              <a:ext uri="{FF2B5EF4-FFF2-40B4-BE49-F238E27FC236}">
                <a16:creationId xmlns:a16="http://schemas.microsoft.com/office/drawing/2014/main" id="{B22A234A-7FA7-41E7-9D28-A0235582EB40}"/>
              </a:ext>
            </a:extLst>
          </p:cNvPr>
          <p:cNvSpPr/>
          <p:nvPr/>
        </p:nvSpPr>
        <p:spPr>
          <a:xfrm>
            <a:off x="1033042" y="3595801"/>
            <a:ext cx="9515212" cy="1200329"/>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Search is still the dominant way that consumers consider and evaluate products and brand (44% of total internet advertising revenue)</a:t>
            </a:r>
          </a:p>
        </p:txBody>
      </p:sp>
    </p:spTree>
    <p:extLst>
      <p:ext uri="{BB962C8B-B14F-4D97-AF65-F5344CB8AC3E}">
        <p14:creationId xmlns:p14="http://schemas.microsoft.com/office/powerpoint/2010/main" val="64629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C1AD-70B1-4421-B6F9-C18984F044A0}"/>
              </a:ext>
            </a:extLst>
          </p:cNvPr>
          <p:cNvSpPr>
            <a:spLocks noGrp="1"/>
          </p:cNvSpPr>
          <p:nvPr>
            <p:ph type="title"/>
          </p:nvPr>
        </p:nvSpPr>
        <p:spPr>
          <a:xfrm>
            <a:off x="270919" y="0"/>
            <a:ext cx="10131425" cy="717630"/>
          </a:xfrm>
        </p:spPr>
        <p:txBody>
          <a:bodyPr>
            <a:normAutofit/>
          </a:bodyPr>
          <a:lstStyle/>
          <a:p>
            <a:r>
              <a:rPr lang="en-US" sz="3200" dirty="0">
                <a:solidFill>
                  <a:schemeClr val="tx1">
                    <a:lumMod val="75000"/>
                    <a:lumOff val="25000"/>
                  </a:schemeClr>
                </a:solidFill>
              </a:rPr>
              <a:t>Key factors that affect SEO ranking (google based)</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9EFC4496-FACD-48F7-976B-ED7E2C324FF9}"/>
              </a:ext>
            </a:extLst>
          </p:cNvPr>
          <p:cNvSpPr>
            <a:spLocks noGrp="1"/>
          </p:cNvSpPr>
          <p:nvPr>
            <p:ph idx="1"/>
          </p:nvPr>
        </p:nvSpPr>
        <p:spPr>
          <a:xfrm>
            <a:off x="429105" y="1000836"/>
            <a:ext cx="10131425" cy="4798080"/>
          </a:xfrm>
        </p:spPr>
        <p:txBody>
          <a:bodyPr>
            <a:noAutofit/>
          </a:bodyPr>
          <a:lstStyle/>
          <a:p>
            <a:r>
              <a:rPr lang="en-US" sz="2400" dirty="0"/>
              <a:t>Uniqueness of content (actually penalizes duplicate content)</a:t>
            </a:r>
          </a:p>
          <a:p>
            <a:r>
              <a:rPr lang="en-US" sz="2400" dirty="0"/>
              <a:t>Weighting of inbound links based on popularity and authority</a:t>
            </a:r>
          </a:p>
          <a:p>
            <a:r>
              <a:rPr lang="en-US" sz="2400" dirty="0"/>
              <a:t>Relevance</a:t>
            </a:r>
          </a:p>
          <a:p>
            <a:r>
              <a:rPr lang="en-US" sz="2400" dirty="0"/>
              <a:t>What about images?</a:t>
            </a:r>
          </a:p>
          <a:p>
            <a:pPr lvl="1"/>
            <a:r>
              <a:rPr lang="en-US" sz="2400" dirty="0"/>
              <a:t>Flash images are not scanned.</a:t>
            </a:r>
          </a:p>
          <a:p>
            <a:r>
              <a:rPr lang="en-US" sz="2400" dirty="0"/>
              <a:t>Quality</a:t>
            </a:r>
          </a:p>
          <a:p>
            <a:pPr lvl="1"/>
            <a:r>
              <a:rPr lang="en-US" sz="2400" dirty="0"/>
              <a:t>How do you measure quality of content?</a:t>
            </a:r>
          </a:p>
          <a:p>
            <a:pPr lvl="1"/>
            <a:r>
              <a:rPr lang="en-US" sz="2400" dirty="0"/>
              <a:t>Google’s way – length, number of shares, low bounce rates (what is bounce) and time spent on a site, typographic errors, slow loading or with broken links.</a:t>
            </a:r>
          </a:p>
        </p:txBody>
      </p:sp>
    </p:spTree>
    <p:extLst>
      <p:ext uri="{BB962C8B-B14F-4D97-AF65-F5344CB8AC3E}">
        <p14:creationId xmlns:p14="http://schemas.microsoft.com/office/powerpoint/2010/main" val="2476830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C9AB-E99C-4B8F-BAA5-902DF1718A1F}"/>
              </a:ext>
            </a:extLst>
          </p:cNvPr>
          <p:cNvSpPr>
            <a:spLocks noGrp="1"/>
          </p:cNvSpPr>
          <p:nvPr>
            <p:ph type="title"/>
          </p:nvPr>
        </p:nvSpPr>
        <p:spPr>
          <a:xfrm>
            <a:off x="300437" y="182612"/>
            <a:ext cx="10131425" cy="430848"/>
          </a:xfrm>
        </p:spPr>
        <p:txBody>
          <a:bodyPr>
            <a:normAutofit fontScale="90000"/>
          </a:bodyPr>
          <a:lstStyle/>
          <a:p>
            <a:r>
              <a:rPr lang="en-US" sz="3200" dirty="0">
                <a:solidFill>
                  <a:schemeClr val="tx1">
                    <a:lumMod val="75000"/>
                    <a:lumOff val="25000"/>
                  </a:schemeClr>
                </a:solidFill>
              </a:rPr>
              <a:t>KEY measures - Organic search</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007CCD62-AC30-4F7B-9552-85C09F79288F}"/>
              </a:ext>
            </a:extLst>
          </p:cNvPr>
          <p:cNvSpPr>
            <a:spLocks noGrp="1"/>
          </p:cNvSpPr>
          <p:nvPr>
            <p:ph idx="1"/>
          </p:nvPr>
        </p:nvSpPr>
        <p:spPr>
          <a:xfrm>
            <a:off x="597876" y="1149723"/>
            <a:ext cx="10131425" cy="3419835"/>
          </a:xfrm>
        </p:spPr>
        <p:txBody>
          <a:bodyPr>
            <a:normAutofit/>
          </a:bodyPr>
          <a:lstStyle/>
          <a:p>
            <a:r>
              <a:rPr lang="en-US" sz="2400" dirty="0"/>
              <a:t>Total volume of inbound organic search traffic</a:t>
            </a:r>
          </a:p>
          <a:p>
            <a:r>
              <a:rPr lang="en-US" sz="2400" dirty="0"/>
              <a:t># of inbound links</a:t>
            </a:r>
          </a:p>
          <a:p>
            <a:r>
              <a:rPr lang="en-US" sz="2400" dirty="0"/>
              <a:t>Bounce rate</a:t>
            </a:r>
          </a:p>
          <a:p>
            <a:r>
              <a:rPr lang="en-US" sz="2400" dirty="0"/>
              <a:t>Time on site</a:t>
            </a:r>
          </a:p>
          <a:p>
            <a:r>
              <a:rPr lang="en-US" sz="2400" dirty="0"/>
              <a:t>Higher number of pages per visit</a:t>
            </a:r>
          </a:p>
          <a:p>
            <a:r>
              <a:rPr lang="en-US" sz="2400" dirty="0"/>
              <a:t>Increase in revenue</a:t>
            </a:r>
          </a:p>
          <a:p>
            <a:r>
              <a:rPr lang="en-US" sz="2400" dirty="0"/>
              <a:t>Form submissions</a:t>
            </a:r>
          </a:p>
          <a:p>
            <a:endParaRPr lang="en-IN" dirty="0"/>
          </a:p>
        </p:txBody>
      </p:sp>
    </p:spTree>
    <p:extLst>
      <p:ext uri="{BB962C8B-B14F-4D97-AF65-F5344CB8AC3E}">
        <p14:creationId xmlns:p14="http://schemas.microsoft.com/office/powerpoint/2010/main" val="1577121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861B-67AC-46ED-A815-8C54EE116057}"/>
              </a:ext>
            </a:extLst>
          </p:cNvPr>
          <p:cNvSpPr>
            <a:spLocks noGrp="1"/>
          </p:cNvSpPr>
          <p:nvPr>
            <p:ph type="title"/>
          </p:nvPr>
        </p:nvSpPr>
        <p:spPr>
          <a:xfrm>
            <a:off x="476076" y="114650"/>
            <a:ext cx="10131425" cy="579831"/>
          </a:xfrm>
        </p:spPr>
        <p:txBody>
          <a:bodyPr/>
          <a:lstStyle/>
          <a:p>
            <a:r>
              <a:rPr lang="en-US" sz="3200" dirty="0">
                <a:solidFill>
                  <a:schemeClr val="tx1">
                    <a:lumMod val="75000"/>
                    <a:lumOff val="25000"/>
                  </a:schemeClr>
                </a:solidFill>
              </a:rPr>
              <a:t>SEO - Strategy</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4B7EFF36-57FC-4722-8251-1B4497FE8271}"/>
              </a:ext>
            </a:extLst>
          </p:cNvPr>
          <p:cNvSpPr>
            <a:spLocks noGrp="1"/>
          </p:cNvSpPr>
          <p:nvPr>
            <p:ph idx="1"/>
          </p:nvPr>
        </p:nvSpPr>
        <p:spPr>
          <a:xfrm>
            <a:off x="515361" y="918519"/>
            <a:ext cx="10131425" cy="5020962"/>
          </a:xfrm>
        </p:spPr>
        <p:txBody>
          <a:bodyPr>
            <a:noAutofit/>
          </a:bodyPr>
          <a:lstStyle/>
          <a:p>
            <a:pPr lvl="1"/>
            <a:r>
              <a:rPr lang="en-US" sz="2400" dirty="0">
                <a:solidFill>
                  <a:schemeClr val="accent6"/>
                </a:solidFill>
              </a:rPr>
              <a:t>Persona Development (segmentation) – </a:t>
            </a:r>
            <a:r>
              <a:rPr lang="en-US" sz="2400" dirty="0"/>
              <a:t>Who is the typical customer  (for e.g. mothers in urban areas in early thirties)</a:t>
            </a:r>
          </a:p>
          <a:p>
            <a:pPr lvl="1"/>
            <a:r>
              <a:rPr lang="en-US" sz="2400" dirty="0">
                <a:solidFill>
                  <a:schemeClr val="accent6"/>
                </a:solidFill>
              </a:rPr>
              <a:t>Create logical segments – </a:t>
            </a:r>
            <a:r>
              <a:rPr lang="en-US" sz="2400" dirty="0"/>
              <a:t>based on products and features. Which segment is valuable to you, how do customer persona’s vary? Which should your prioritize?</a:t>
            </a:r>
          </a:p>
          <a:p>
            <a:pPr lvl="1"/>
            <a:r>
              <a:rPr lang="en-US" sz="2400" dirty="0">
                <a:solidFill>
                  <a:schemeClr val="accent6"/>
                </a:solidFill>
              </a:rPr>
              <a:t>Utilize owned data – </a:t>
            </a:r>
            <a:r>
              <a:rPr lang="en-US" sz="2400" dirty="0"/>
              <a:t>Use most visited landing pages or pages visitors spend most time as indicator of intent, brainstorm based on personas</a:t>
            </a:r>
          </a:p>
          <a:p>
            <a:pPr lvl="1"/>
            <a:r>
              <a:rPr lang="en-US" sz="2400" dirty="0">
                <a:solidFill>
                  <a:schemeClr val="accent6"/>
                </a:solidFill>
              </a:rPr>
              <a:t>Utilize third party data sources - </a:t>
            </a:r>
            <a:r>
              <a:rPr lang="en-US" sz="2400" dirty="0"/>
              <a:t>Use third party data sources to fact check(Google Ads, SEMrush)</a:t>
            </a:r>
          </a:p>
          <a:p>
            <a:pPr lvl="1"/>
            <a:r>
              <a:rPr lang="en-US" sz="2400" dirty="0">
                <a:solidFill>
                  <a:schemeClr val="accent6"/>
                </a:solidFill>
              </a:rPr>
              <a:t>Value check – </a:t>
            </a:r>
            <a:r>
              <a:rPr lang="en-US" sz="2400" dirty="0"/>
              <a:t>value calculation; popular keywords or not?, check with friends</a:t>
            </a:r>
          </a:p>
          <a:p>
            <a:pPr lvl="1"/>
            <a:endParaRPr lang="en-IN" sz="2400" dirty="0"/>
          </a:p>
        </p:txBody>
      </p:sp>
    </p:spTree>
    <p:extLst>
      <p:ext uri="{BB962C8B-B14F-4D97-AF65-F5344CB8AC3E}">
        <p14:creationId xmlns:p14="http://schemas.microsoft.com/office/powerpoint/2010/main" val="528358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A5DCB66-2F1B-47BE-9074-04C00BB4DA8F}"/>
              </a:ext>
            </a:extLst>
          </p:cNvPr>
          <p:cNvPicPr>
            <a:picLocks noChangeAspect="1"/>
          </p:cNvPicPr>
          <p:nvPr/>
        </p:nvPicPr>
        <p:blipFill rotWithShape="1">
          <a:blip r:embed="rId2"/>
          <a:srcRect l="20689" r="23499" b="2"/>
          <a:stretch/>
        </p:blipFill>
        <p:spPr>
          <a:xfrm>
            <a:off x="20" y="10"/>
            <a:ext cx="4003019" cy="3388883"/>
          </a:xfrm>
          <a:prstGeom prst="rect">
            <a:avLst/>
          </a:prstGeom>
        </p:spPr>
      </p:pic>
      <p:pic>
        <p:nvPicPr>
          <p:cNvPr id="21" name="Picture 20">
            <a:extLst>
              <a:ext uri="{FF2B5EF4-FFF2-40B4-BE49-F238E27FC236}">
                <a16:creationId xmlns:a16="http://schemas.microsoft.com/office/drawing/2014/main" id="{58A4C91F-B6E7-43D3-B61B-57C3D93CA91F}"/>
              </a:ext>
            </a:extLst>
          </p:cNvPr>
          <p:cNvPicPr>
            <a:picLocks noChangeAspect="1"/>
          </p:cNvPicPr>
          <p:nvPr/>
        </p:nvPicPr>
        <p:blipFill rotWithShape="1">
          <a:blip r:embed="rId3"/>
          <a:srcRect l="11284" r="22273" b="2"/>
          <a:stretch/>
        </p:blipFill>
        <p:spPr>
          <a:xfrm>
            <a:off x="20" y="3469102"/>
            <a:ext cx="4003019" cy="3388893"/>
          </a:xfrm>
          <a:prstGeom prst="rect">
            <a:avLst/>
          </a:prstGeom>
        </p:spPr>
      </p:pic>
      <p:pic>
        <p:nvPicPr>
          <p:cNvPr id="8" name="Picture 7">
            <a:extLst>
              <a:ext uri="{FF2B5EF4-FFF2-40B4-BE49-F238E27FC236}">
                <a16:creationId xmlns:a16="http://schemas.microsoft.com/office/drawing/2014/main" id="{FD9E8BAA-6738-4671-95E2-D0CA984F126D}"/>
              </a:ext>
            </a:extLst>
          </p:cNvPr>
          <p:cNvPicPr>
            <a:picLocks noChangeAspect="1"/>
          </p:cNvPicPr>
          <p:nvPr/>
        </p:nvPicPr>
        <p:blipFill rotWithShape="1">
          <a:blip r:embed="rId4"/>
          <a:srcRect l="44216" r="16714" b="-1"/>
          <a:stretch/>
        </p:blipFill>
        <p:spPr>
          <a:xfrm>
            <a:off x="4094479" y="10"/>
            <a:ext cx="4014047" cy="6857990"/>
          </a:xfrm>
          <a:prstGeom prst="rect">
            <a:avLst/>
          </a:prstGeom>
        </p:spPr>
      </p:pic>
      <p:pic>
        <p:nvPicPr>
          <p:cNvPr id="12" name="Picture 11">
            <a:extLst>
              <a:ext uri="{FF2B5EF4-FFF2-40B4-BE49-F238E27FC236}">
                <a16:creationId xmlns:a16="http://schemas.microsoft.com/office/drawing/2014/main" id="{58CAD4E0-2F8F-403F-9E51-439DD7EDF46E}"/>
              </a:ext>
            </a:extLst>
          </p:cNvPr>
          <p:cNvPicPr>
            <a:picLocks noChangeAspect="1"/>
          </p:cNvPicPr>
          <p:nvPr/>
        </p:nvPicPr>
        <p:blipFill>
          <a:blip r:embed="rId5"/>
          <a:stretch>
            <a:fillRect/>
          </a:stretch>
        </p:blipFill>
        <p:spPr>
          <a:xfrm>
            <a:off x="8252807" y="0"/>
            <a:ext cx="3939194" cy="3293706"/>
          </a:xfrm>
          <a:prstGeom prst="rect">
            <a:avLst/>
          </a:prstGeom>
        </p:spPr>
      </p:pic>
      <p:pic>
        <p:nvPicPr>
          <p:cNvPr id="10" name="Picture 9">
            <a:extLst>
              <a:ext uri="{FF2B5EF4-FFF2-40B4-BE49-F238E27FC236}">
                <a16:creationId xmlns:a16="http://schemas.microsoft.com/office/drawing/2014/main" id="{6ED83263-6031-4C5D-848D-97794345D243}"/>
              </a:ext>
            </a:extLst>
          </p:cNvPr>
          <p:cNvPicPr>
            <a:picLocks noChangeAspect="1"/>
          </p:cNvPicPr>
          <p:nvPr/>
        </p:nvPicPr>
        <p:blipFill rotWithShape="1">
          <a:blip r:embed="rId6"/>
          <a:srcRect t="3281" r="-1" b="11827"/>
          <a:stretch/>
        </p:blipFill>
        <p:spPr>
          <a:xfrm>
            <a:off x="8199966" y="3469102"/>
            <a:ext cx="3992034" cy="3388893"/>
          </a:xfrm>
          <a:prstGeom prst="rect">
            <a:avLst/>
          </a:prstGeom>
        </p:spPr>
      </p:pic>
      <p:sp>
        <p:nvSpPr>
          <p:cNvPr id="22" name="Rectangle 21">
            <a:extLst>
              <a:ext uri="{FF2B5EF4-FFF2-40B4-BE49-F238E27FC236}">
                <a16:creationId xmlns:a16="http://schemas.microsoft.com/office/drawing/2014/main" id="{106B666B-9B81-4CA5-AE2F-E9420D5C8614}"/>
              </a:ext>
            </a:extLst>
          </p:cNvPr>
          <p:cNvSpPr/>
          <p:nvPr/>
        </p:nvSpPr>
        <p:spPr>
          <a:xfrm>
            <a:off x="2863384" y="2912250"/>
            <a:ext cx="6465232"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solidFill>
                  <a:srgbClr val="FFC000"/>
                </a:solidFill>
                <a:effectLst>
                  <a:outerShdw blurRad="12700" dist="38100" dir="2700000" algn="tl" rotWithShape="0">
                    <a:schemeClr val="accent5">
                      <a:lumMod val="60000"/>
                      <a:lumOff val="40000"/>
                    </a:schemeClr>
                  </a:outerShdw>
                </a:effectLst>
                <a:latin typeface="Bookman Old Style" panose="02050604050505020204" pitchFamily="18" charset="0"/>
                <a:cs typeface="AngsanaUPC" panose="020B0502040204020203" pitchFamily="18" charset="-34"/>
              </a:rPr>
              <a:t>My career so far..</a:t>
            </a:r>
          </a:p>
        </p:txBody>
      </p:sp>
    </p:spTree>
    <p:extLst>
      <p:ext uri="{BB962C8B-B14F-4D97-AF65-F5344CB8AC3E}">
        <p14:creationId xmlns:p14="http://schemas.microsoft.com/office/powerpoint/2010/main" val="3889692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A8B8-0F29-4739-891C-B85F9E8B6BE7}"/>
              </a:ext>
            </a:extLst>
          </p:cNvPr>
          <p:cNvSpPr>
            <a:spLocks noGrp="1"/>
          </p:cNvSpPr>
          <p:nvPr>
            <p:ph type="title"/>
          </p:nvPr>
        </p:nvSpPr>
        <p:spPr>
          <a:xfrm>
            <a:off x="257537" y="123888"/>
            <a:ext cx="10131425" cy="501145"/>
          </a:xfrm>
        </p:spPr>
        <p:txBody>
          <a:bodyPr>
            <a:normAutofit fontScale="90000"/>
          </a:bodyPr>
          <a:lstStyle/>
          <a:p>
            <a:r>
              <a:rPr lang="en-US" sz="3200" dirty="0">
                <a:solidFill>
                  <a:schemeClr val="tx1">
                    <a:lumMod val="75000"/>
                    <a:lumOff val="25000"/>
                  </a:schemeClr>
                </a:solidFill>
              </a:rPr>
              <a:t>Rule of thumb keyword selection strategies</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A7E10C47-563C-4EC8-BCCC-9679B603A54D}"/>
              </a:ext>
            </a:extLst>
          </p:cNvPr>
          <p:cNvSpPr>
            <a:spLocks noGrp="1"/>
          </p:cNvSpPr>
          <p:nvPr>
            <p:ph idx="1"/>
          </p:nvPr>
        </p:nvSpPr>
        <p:spPr>
          <a:xfrm>
            <a:off x="510695" y="862525"/>
            <a:ext cx="10131425" cy="4687271"/>
          </a:xfrm>
        </p:spPr>
        <p:txBody>
          <a:bodyPr>
            <a:normAutofit/>
          </a:bodyPr>
          <a:lstStyle/>
          <a:p>
            <a:pPr marL="0" indent="0">
              <a:buNone/>
            </a:pPr>
            <a:r>
              <a:rPr lang="en-US" sz="2400" dirty="0"/>
              <a:t>Brad Geddes (2010) keywords can be chosen based on:</a:t>
            </a:r>
          </a:p>
          <a:p>
            <a:r>
              <a:rPr lang="en-US" sz="2400" dirty="0">
                <a:solidFill>
                  <a:schemeClr val="accent6"/>
                </a:solidFill>
              </a:rPr>
              <a:t>explicit keywords: </a:t>
            </a:r>
            <a:r>
              <a:rPr lang="en-US" sz="2400" dirty="0"/>
              <a:t>which directly describe the product, e.g. “car cleaning in Mohali”</a:t>
            </a:r>
          </a:p>
          <a:p>
            <a:r>
              <a:rPr lang="en-US" sz="2400" dirty="0">
                <a:solidFill>
                  <a:schemeClr val="accent6"/>
                </a:solidFill>
              </a:rPr>
              <a:t>problems keywords: </a:t>
            </a:r>
            <a:r>
              <a:rPr lang="en-US" sz="2400" dirty="0"/>
              <a:t>which describe the conditions the product solves, e.g. “dirty car”</a:t>
            </a:r>
          </a:p>
          <a:p>
            <a:r>
              <a:rPr lang="en-US" sz="2400" dirty="0">
                <a:solidFill>
                  <a:schemeClr val="accent6"/>
                </a:solidFill>
              </a:rPr>
              <a:t>symptoms keywords: </a:t>
            </a:r>
            <a:r>
              <a:rPr lang="en-US" sz="2400" dirty="0"/>
              <a:t>which describe the problem, e.g. “cleaning car that went into mud”</a:t>
            </a:r>
          </a:p>
          <a:p>
            <a:r>
              <a:rPr lang="en-US" sz="2400" dirty="0">
                <a:solidFill>
                  <a:schemeClr val="accent6"/>
                </a:solidFill>
              </a:rPr>
              <a:t>product names and part numbers: </a:t>
            </a:r>
            <a:r>
              <a:rPr lang="en-US" sz="2400" dirty="0"/>
              <a:t>which are the actual product names and/or part numbers, e.g. “3M car wash”.</a:t>
            </a:r>
          </a:p>
          <a:p>
            <a:endParaRPr lang="en-IN" sz="2400" dirty="0"/>
          </a:p>
        </p:txBody>
      </p:sp>
    </p:spTree>
    <p:extLst>
      <p:ext uri="{BB962C8B-B14F-4D97-AF65-F5344CB8AC3E}">
        <p14:creationId xmlns:p14="http://schemas.microsoft.com/office/powerpoint/2010/main" val="2238545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D6B0-33B5-4131-92DC-92F5846BD4AB}"/>
              </a:ext>
            </a:extLst>
          </p:cNvPr>
          <p:cNvSpPr>
            <a:spLocks noGrp="1"/>
          </p:cNvSpPr>
          <p:nvPr>
            <p:ph type="title"/>
          </p:nvPr>
        </p:nvSpPr>
        <p:spPr>
          <a:xfrm>
            <a:off x="334845" y="0"/>
            <a:ext cx="10131425" cy="598628"/>
          </a:xfrm>
        </p:spPr>
        <p:txBody>
          <a:bodyPr/>
          <a:lstStyle/>
          <a:p>
            <a:r>
              <a:rPr lang="en-US" sz="3200" dirty="0">
                <a:solidFill>
                  <a:schemeClr val="tx1">
                    <a:lumMod val="75000"/>
                    <a:lumOff val="25000"/>
                  </a:schemeClr>
                </a:solidFill>
              </a:rPr>
              <a:t>Other things to help with SEO</a:t>
            </a:r>
            <a:endParaRPr lang="en-IN" sz="3200"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id="{B8F9BEE5-0C53-4906-B108-B3B869CBC8E7}"/>
              </a:ext>
            </a:extLst>
          </p:cNvPr>
          <p:cNvSpPr>
            <a:spLocks noGrp="1"/>
          </p:cNvSpPr>
          <p:nvPr>
            <p:ph idx="1"/>
          </p:nvPr>
        </p:nvSpPr>
        <p:spPr>
          <a:xfrm>
            <a:off x="416334" y="876385"/>
            <a:ext cx="10131425" cy="4051882"/>
          </a:xfrm>
        </p:spPr>
        <p:txBody>
          <a:bodyPr>
            <a:normAutofit/>
          </a:bodyPr>
          <a:lstStyle/>
          <a:p>
            <a:pPr marL="0" indent="0">
              <a:buNone/>
            </a:pPr>
            <a:r>
              <a:rPr lang="en-US" sz="2400" b="1" dirty="0">
                <a:solidFill>
                  <a:schemeClr val="accent6"/>
                </a:solidFill>
              </a:rPr>
              <a:t>Online optimization</a:t>
            </a:r>
          </a:p>
          <a:p>
            <a:r>
              <a:rPr lang="en-US" sz="2400" dirty="0"/>
              <a:t>Keyword placement (visible content and source code)</a:t>
            </a:r>
          </a:p>
          <a:p>
            <a:r>
              <a:rPr lang="en-US" sz="2400" dirty="0"/>
              <a:t>Outgoing links</a:t>
            </a:r>
          </a:p>
          <a:p>
            <a:r>
              <a:rPr lang="en-US" sz="2400" dirty="0"/>
              <a:t>Validity of website (contact etc.)</a:t>
            </a:r>
          </a:p>
          <a:p>
            <a:pPr marL="0" indent="0">
              <a:buNone/>
            </a:pPr>
            <a:r>
              <a:rPr lang="en-US" sz="2400" b="1" dirty="0">
                <a:solidFill>
                  <a:schemeClr val="accent6"/>
                </a:solidFill>
              </a:rPr>
              <a:t>Offline optimization</a:t>
            </a:r>
          </a:p>
          <a:p>
            <a:r>
              <a:rPr lang="en-US" sz="2400" dirty="0"/>
              <a:t>Website history</a:t>
            </a:r>
          </a:p>
          <a:p>
            <a:r>
              <a:rPr lang="en-US" sz="2400" dirty="0"/>
              <a:t>Inbound links</a:t>
            </a:r>
          </a:p>
          <a:p>
            <a:pPr marL="0" indent="0">
              <a:buNone/>
            </a:pPr>
            <a:endParaRPr lang="en-US" sz="2000" dirty="0"/>
          </a:p>
          <a:p>
            <a:pPr marL="0" indent="0">
              <a:buNone/>
            </a:pPr>
            <a:endParaRPr lang="en-US" sz="2000" dirty="0"/>
          </a:p>
          <a:p>
            <a:endParaRPr lang="en-IN" sz="2000" dirty="0"/>
          </a:p>
        </p:txBody>
      </p:sp>
      <p:sp>
        <p:nvSpPr>
          <p:cNvPr id="5" name="Rectangle: Rounded Corners 4">
            <a:extLst>
              <a:ext uri="{FF2B5EF4-FFF2-40B4-BE49-F238E27FC236}">
                <a16:creationId xmlns:a16="http://schemas.microsoft.com/office/drawing/2014/main" id="{0E30D5A7-3F55-4AF3-85B3-84354376B886}"/>
              </a:ext>
            </a:extLst>
          </p:cNvPr>
          <p:cNvSpPr/>
          <p:nvPr/>
        </p:nvSpPr>
        <p:spPr>
          <a:xfrm>
            <a:off x="963685" y="4037468"/>
            <a:ext cx="10264629" cy="233711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2000" dirty="0">
                <a:latin typeface="Arial" panose="020B0604020202020204" pitchFamily="34" charset="0"/>
                <a:cs typeface="Arial" panose="020B0604020202020204" pitchFamily="34" charset="0"/>
              </a:rPr>
              <a:t>Some Linking Strategies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Reciprocal links – ask other authors or non-competitive sites to link</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Shopping comparison sites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Directories or listings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Participation in communities and other social networks</a:t>
            </a: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Baits – content related; controversial, humor, news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786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D7DD-475D-436B-B9ED-7908AC396E04}"/>
              </a:ext>
            </a:extLst>
          </p:cNvPr>
          <p:cNvSpPr>
            <a:spLocks noGrp="1"/>
          </p:cNvSpPr>
          <p:nvPr>
            <p:ph type="title"/>
          </p:nvPr>
        </p:nvSpPr>
        <p:spPr/>
        <p:txBody>
          <a:bodyPr/>
          <a:lstStyle/>
          <a:p>
            <a:r>
              <a:rPr lang="en-US" sz="3200" dirty="0">
                <a:solidFill>
                  <a:schemeClr val="tx1">
                    <a:lumMod val="75000"/>
                    <a:lumOff val="25000"/>
                  </a:schemeClr>
                </a:solidFill>
              </a:rPr>
              <a:t>SEO Strategies – White Hat vs Black Hat</a:t>
            </a:r>
            <a:endParaRPr lang="en-IN" sz="3200" dirty="0">
              <a:solidFill>
                <a:schemeClr val="tx1">
                  <a:lumMod val="75000"/>
                  <a:lumOff val="25000"/>
                </a:schemeClr>
              </a:solidFill>
            </a:endParaRPr>
          </a:p>
        </p:txBody>
      </p:sp>
      <p:sp>
        <p:nvSpPr>
          <p:cNvPr id="4" name="Text Placeholder 3">
            <a:extLst>
              <a:ext uri="{FF2B5EF4-FFF2-40B4-BE49-F238E27FC236}">
                <a16:creationId xmlns:a16="http://schemas.microsoft.com/office/drawing/2014/main" id="{B35D4FC2-6D7A-4F83-92EC-4604A27CE24F}"/>
              </a:ext>
            </a:extLst>
          </p:cNvPr>
          <p:cNvSpPr>
            <a:spLocks noGrp="1"/>
          </p:cNvSpPr>
          <p:nvPr>
            <p:ph type="body" idx="1"/>
          </p:nvPr>
        </p:nvSpPr>
        <p:spPr>
          <a:xfrm>
            <a:off x="609600" y="895351"/>
            <a:ext cx="5386917" cy="639762"/>
          </a:xfrm>
        </p:spPr>
        <p:txBody>
          <a:bodyPr>
            <a:normAutofit/>
          </a:bodyPr>
          <a:lstStyle/>
          <a:p>
            <a:r>
              <a:rPr lang="en-US" sz="2800" dirty="0"/>
              <a:t>Black Hat</a:t>
            </a:r>
            <a:endParaRPr lang="en-IN" sz="2800" dirty="0"/>
          </a:p>
        </p:txBody>
      </p:sp>
      <p:sp>
        <p:nvSpPr>
          <p:cNvPr id="5" name="Content Placeholder 4">
            <a:extLst>
              <a:ext uri="{FF2B5EF4-FFF2-40B4-BE49-F238E27FC236}">
                <a16:creationId xmlns:a16="http://schemas.microsoft.com/office/drawing/2014/main" id="{C09CCDFB-A5E3-42DD-8DC9-83C072D01599}"/>
              </a:ext>
            </a:extLst>
          </p:cNvPr>
          <p:cNvSpPr>
            <a:spLocks noGrp="1"/>
          </p:cNvSpPr>
          <p:nvPr>
            <p:ph sz="half" idx="2"/>
          </p:nvPr>
        </p:nvSpPr>
        <p:spPr>
          <a:xfrm>
            <a:off x="609600" y="1535112"/>
            <a:ext cx="5386917" cy="4655963"/>
          </a:xfrm>
        </p:spPr>
        <p:txBody>
          <a:bodyPr>
            <a:noAutofit/>
          </a:bodyPr>
          <a:lstStyle/>
          <a:p>
            <a:r>
              <a:rPr lang="en-US" dirty="0"/>
              <a:t>Practice of gaining high search engine listings by </a:t>
            </a:r>
            <a:r>
              <a:rPr lang="en-US" i="1" dirty="0">
                <a:solidFill>
                  <a:schemeClr val="accent3"/>
                </a:solidFill>
              </a:rPr>
              <a:t>nefarious</a:t>
            </a:r>
            <a:r>
              <a:rPr lang="en-US" dirty="0"/>
              <a:t> means (targets search engines)</a:t>
            </a:r>
          </a:p>
          <a:p>
            <a:r>
              <a:rPr lang="en-US" i="1" dirty="0">
                <a:solidFill>
                  <a:schemeClr val="accent3"/>
                </a:solidFill>
              </a:rPr>
              <a:t>cloaking</a:t>
            </a:r>
            <a:r>
              <a:rPr lang="en-US" i="1" dirty="0"/>
              <a:t> </a:t>
            </a:r>
            <a:r>
              <a:rPr lang="en-US" dirty="0"/>
              <a:t>of the real content</a:t>
            </a:r>
          </a:p>
          <a:p>
            <a:r>
              <a:rPr lang="en-US" sz="1800" dirty="0"/>
              <a:t>the practice is most common for dubious business practices and adult websites, general practices include </a:t>
            </a:r>
            <a:r>
              <a:rPr lang="en-US" sz="1800" dirty="0">
                <a:solidFill>
                  <a:schemeClr val="accent3"/>
                </a:solidFill>
              </a:rPr>
              <a:t>link spamming</a:t>
            </a:r>
            <a:r>
              <a:rPr lang="en-US" sz="1800" dirty="0"/>
              <a:t>, </a:t>
            </a:r>
            <a:r>
              <a:rPr lang="en-US" sz="1800" dirty="0">
                <a:solidFill>
                  <a:schemeClr val="accent3"/>
                </a:solidFill>
              </a:rPr>
              <a:t>keyword jamming etc</a:t>
            </a:r>
            <a:r>
              <a:rPr lang="en-US" sz="1800" dirty="0"/>
              <a:t>.</a:t>
            </a:r>
          </a:p>
          <a:p>
            <a:r>
              <a:rPr lang="en-US" sz="1800" dirty="0"/>
              <a:t>For e.g., the source code and content that search engine spider sees might say the website is about advice on buying property in Hyderabad – but the site that downloads for the (human) user is an advert for (often spurious) overseas property investment</a:t>
            </a:r>
            <a:endParaRPr lang="en-IN" sz="1800" dirty="0"/>
          </a:p>
        </p:txBody>
      </p:sp>
      <p:sp>
        <p:nvSpPr>
          <p:cNvPr id="6" name="Text Placeholder 5">
            <a:extLst>
              <a:ext uri="{FF2B5EF4-FFF2-40B4-BE49-F238E27FC236}">
                <a16:creationId xmlns:a16="http://schemas.microsoft.com/office/drawing/2014/main" id="{D4B698CD-DB9C-46C6-A8F2-E08B7005892D}"/>
              </a:ext>
            </a:extLst>
          </p:cNvPr>
          <p:cNvSpPr>
            <a:spLocks noGrp="1"/>
          </p:cNvSpPr>
          <p:nvPr>
            <p:ph type="body" sz="quarter" idx="3"/>
          </p:nvPr>
        </p:nvSpPr>
        <p:spPr>
          <a:xfrm>
            <a:off x="6193368" y="895351"/>
            <a:ext cx="5389033" cy="639762"/>
          </a:xfrm>
        </p:spPr>
        <p:txBody>
          <a:bodyPr>
            <a:normAutofit/>
          </a:bodyPr>
          <a:lstStyle/>
          <a:p>
            <a:pPr marL="0" indent="0">
              <a:buNone/>
            </a:pPr>
            <a:r>
              <a:rPr lang="en-US" sz="2800" dirty="0"/>
              <a:t>White Hat </a:t>
            </a:r>
            <a:endParaRPr lang="en-IN" sz="2800" dirty="0"/>
          </a:p>
        </p:txBody>
      </p:sp>
      <p:sp>
        <p:nvSpPr>
          <p:cNvPr id="7" name="Content Placeholder 6">
            <a:extLst>
              <a:ext uri="{FF2B5EF4-FFF2-40B4-BE49-F238E27FC236}">
                <a16:creationId xmlns:a16="http://schemas.microsoft.com/office/drawing/2014/main" id="{EC98EE45-D8F8-4380-8EA9-A60D1CFECB88}"/>
              </a:ext>
            </a:extLst>
          </p:cNvPr>
          <p:cNvSpPr>
            <a:spLocks noGrp="1"/>
          </p:cNvSpPr>
          <p:nvPr>
            <p:ph sz="quarter" idx="4"/>
          </p:nvPr>
        </p:nvSpPr>
        <p:spPr>
          <a:xfrm>
            <a:off x="6193368" y="1535113"/>
            <a:ext cx="5389033" cy="4655962"/>
          </a:xfrm>
        </p:spPr>
        <p:txBody>
          <a:bodyPr>
            <a:normAutofit/>
          </a:bodyPr>
          <a:lstStyle/>
          <a:p>
            <a:r>
              <a:rPr lang="en-US" dirty="0"/>
              <a:t>Practice of gaining high search engine listings by </a:t>
            </a:r>
            <a:r>
              <a:rPr lang="en-US" dirty="0">
                <a:solidFill>
                  <a:schemeClr val="accent3"/>
                </a:solidFill>
              </a:rPr>
              <a:t>legitimate</a:t>
            </a:r>
            <a:r>
              <a:rPr lang="en-US" dirty="0"/>
              <a:t> means (targets humans)</a:t>
            </a:r>
          </a:p>
          <a:p>
            <a:r>
              <a:rPr lang="en-US" dirty="0"/>
              <a:t>Websites optimized both on technical and content dimensions</a:t>
            </a:r>
          </a:p>
          <a:p>
            <a:r>
              <a:rPr lang="en-US" sz="1800" dirty="0"/>
              <a:t>General practices include keyword and keyword optimization, backlinking, link building and content development</a:t>
            </a:r>
          </a:p>
        </p:txBody>
      </p:sp>
    </p:spTree>
    <p:extLst>
      <p:ext uri="{BB962C8B-B14F-4D97-AF65-F5344CB8AC3E}">
        <p14:creationId xmlns:p14="http://schemas.microsoft.com/office/powerpoint/2010/main" val="1044730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09F311-DC69-435F-918F-9495EA3F18AA}"/>
              </a:ext>
            </a:extLst>
          </p:cNvPr>
          <p:cNvPicPr>
            <a:picLocks noChangeAspect="1"/>
          </p:cNvPicPr>
          <p:nvPr/>
        </p:nvPicPr>
        <p:blipFill rotWithShape="1">
          <a:blip r:embed="rId2"/>
          <a:srcRect t="5753" r="1" b="8044"/>
          <a:stretch/>
        </p:blipFill>
        <p:spPr>
          <a:xfrm>
            <a:off x="20" y="-1"/>
            <a:ext cx="4654276" cy="6858000"/>
          </a:xfrm>
          <a:prstGeom prst="rect">
            <a:avLst/>
          </a:prstGeom>
        </p:spPr>
      </p:pic>
      <p:pic>
        <p:nvPicPr>
          <p:cNvPr id="13" name="Picture 12">
            <a:extLst>
              <a:ext uri="{FF2B5EF4-FFF2-40B4-BE49-F238E27FC236}">
                <a16:creationId xmlns:a16="http://schemas.microsoft.com/office/drawing/2014/main" id="{61999814-2396-4FDD-BE4A-BEF6CB7AF8E4}"/>
              </a:ext>
            </a:extLst>
          </p:cNvPr>
          <p:cNvPicPr>
            <a:picLocks noChangeAspect="1"/>
          </p:cNvPicPr>
          <p:nvPr/>
        </p:nvPicPr>
        <p:blipFill rotWithShape="1">
          <a:blip r:embed="rId3"/>
          <a:srcRect l="3162" r="3165" b="1"/>
          <a:stretch/>
        </p:blipFill>
        <p:spPr>
          <a:xfrm>
            <a:off x="4654295" y="10"/>
            <a:ext cx="7537704" cy="4526265"/>
          </a:xfrm>
          <a:prstGeom prst="rect">
            <a:avLst/>
          </a:prstGeom>
        </p:spPr>
      </p:pic>
      <p:pic>
        <p:nvPicPr>
          <p:cNvPr id="7" name="Picture 6">
            <a:extLst>
              <a:ext uri="{FF2B5EF4-FFF2-40B4-BE49-F238E27FC236}">
                <a16:creationId xmlns:a16="http://schemas.microsoft.com/office/drawing/2014/main" id="{5AB8807E-0415-4640-9A38-5970F880747E}"/>
              </a:ext>
            </a:extLst>
          </p:cNvPr>
          <p:cNvPicPr>
            <a:picLocks noChangeAspect="1"/>
          </p:cNvPicPr>
          <p:nvPr/>
        </p:nvPicPr>
        <p:blipFill rotWithShape="1">
          <a:blip r:embed="rId4"/>
          <a:srcRect l="17854" r="11353" b="-1"/>
          <a:stretch/>
        </p:blipFill>
        <p:spPr>
          <a:xfrm>
            <a:off x="4693921" y="4526275"/>
            <a:ext cx="2472942" cy="2331725"/>
          </a:xfrm>
          <a:prstGeom prst="rect">
            <a:avLst/>
          </a:prstGeom>
        </p:spPr>
      </p:pic>
      <p:pic>
        <p:nvPicPr>
          <p:cNvPr id="5" name="Picture 4">
            <a:extLst>
              <a:ext uri="{FF2B5EF4-FFF2-40B4-BE49-F238E27FC236}">
                <a16:creationId xmlns:a16="http://schemas.microsoft.com/office/drawing/2014/main" id="{AE735E50-9AA9-40F2-9B9B-F6D12610AF6F}"/>
              </a:ext>
            </a:extLst>
          </p:cNvPr>
          <p:cNvPicPr>
            <a:picLocks noChangeAspect="1"/>
          </p:cNvPicPr>
          <p:nvPr/>
        </p:nvPicPr>
        <p:blipFill rotWithShape="1">
          <a:blip r:embed="rId5"/>
          <a:srcRect l="36324" r="18337" b="1"/>
          <a:stretch/>
        </p:blipFill>
        <p:spPr>
          <a:xfrm>
            <a:off x="7206488" y="4526276"/>
            <a:ext cx="2472942" cy="2331725"/>
          </a:xfrm>
          <a:prstGeom prst="rect">
            <a:avLst/>
          </a:prstGeom>
        </p:spPr>
      </p:pic>
      <p:pic>
        <p:nvPicPr>
          <p:cNvPr id="11" name="Picture 10">
            <a:extLst>
              <a:ext uri="{FF2B5EF4-FFF2-40B4-BE49-F238E27FC236}">
                <a16:creationId xmlns:a16="http://schemas.microsoft.com/office/drawing/2014/main" id="{D2A24CE4-DF87-40F9-855E-0CB80AEB3766}"/>
              </a:ext>
            </a:extLst>
          </p:cNvPr>
          <p:cNvPicPr>
            <a:picLocks noChangeAspect="1"/>
          </p:cNvPicPr>
          <p:nvPr/>
        </p:nvPicPr>
        <p:blipFill rotWithShape="1">
          <a:blip r:embed="rId6"/>
          <a:srcRect t="7787" r="-3" b="-3"/>
          <a:stretch/>
        </p:blipFill>
        <p:spPr>
          <a:xfrm>
            <a:off x="9719053" y="4526275"/>
            <a:ext cx="2472939" cy="2331726"/>
          </a:xfrm>
          <a:prstGeom prst="rect">
            <a:avLst/>
          </a:prstGeom>
        </p:spPr>
      </p:pic>
      <p:sp>
        <p:nvSpPr>
          <p:cNvPr id="15" name="Rectangle 14">
            <a:extLst>
              <a:ext uri="{FF2B5EF4-FFF2-40B4-BE49-F238E27FC236}">
                <a16:creationId xmlns:a16="http://schemas.microsoft.com/office/drawing/2014/main" id="{8BC7C2FD-8F5A-4E33-B3EB-A32553A6B1CC}"/>
              </a:ext>
            </a:extLst>
          </p:cNvPr>
          <p:cNvSpPr/>
          <p:nvPr/>
        </p:nvSpPr>
        <p:spPr>
          <a:xfrm>
            <a:off x="4762969" y="186812"/>
            <a:ext cx="7133551"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tx2"/>
                </a:solidFill>
                <a:effectLst/>
                <a:latin typeface="Arial Rounded MT Bold" panose="020F0704030504030204" pitchFamily="34" charset="0"/>
              </a:rPr>
              <a:t>Consulting and Research..</a:t>
            </a:r>
          </a:p>
        </p:txBody>
      </p:sp>
    </p:spTree>
    <p:extLst>
      <p:ext uri="{BB962C8B-B14F-4D97-AF65-F5344CB8AC3E}">
        <p14:creationId xmlns:p14="http://schemas.microsoft.com/office/powerpoint/2010/main" val="279071034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778EFC-95E3-41AB-850F-FED35AE60B3C}"/>
              </a:ext>
            </a:extLst>
          </p:cNvPr>
          <p:cNvPicPr>
            <a:picLocks noChangeAspect="1"/>
          </p:cNvPicPr>
          <p:nvPr/>
        </p:nvPicPr>
        <p:blipFill rotWithShape="1">
          <a:blip r:embed="rId3"/>
          <a:srcRect l="9091" t="13467" b="6632"/>
          <a:stretch/>
        </p:blipFill>
        <p:spPr>
          <a:xfrm>
            <a:off x="20" y="10"/>
            <a:ext cx="12191980" cy="6857990"/>
          </a:xfrm>
          <a:prstGeom prst="rect">
            <a:avLst/>
          </a:prstGeom>
        </p:spPr>
      </p:pic>
      <p:sp>
        <p:nvSpPr>
          <p:cNvPr id="10" name="TextBox 9">
            <a:extLst>
              <a:ext uri="{FF2B5EF4-FFF2-40B4-BE49-F238E27FC236}">
                <a16:creationId xmlns:a16="http://schemas.microsoft.com/office/drawing/2014/main" id="{46F6508E-60EE-480E-B957-ABDD418F8A19}"/>
              </a:ext>
            </a:extLst>
          </p:cNvPr>
          <p:cNvSpPr txBox="1"/>
          <p:nvPr/>
        </p:nvSpPr>
        <p:spPr>
          <a:xfrm>
            <a:off x="7016361" y="2290438"/>
            <a:ext cx="4513792" cy="1651247"/>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b">
            <a:normAutofit/>
          </a:bodyPr>
          <a:lstStyle/>
          <a:p>
            <a:pPr>
              <a:spcBef>
                <a:spcPct val="0"/>
              </a:spcBef>
              <a:spcAft>
                <a:spcPts val="600"/>
              </a:spcAft>
            </a:pPr>
            <a:r>
              <a:rPr lang="en-US" sz="4800" cap="all" dirty="0">
                <a:ln w="3175" cmpd="sng">
                  <a:noFill/>
                </a:ln>
                <a:solidFill>
                  <a:schemeClr val="tx1"/>
                </a:solidFill>
                <a:latin typeface="+mj-lt"/>
                <a:ea typeface="+mj-ea"/>
                <a:cs typeface="+mj-cs"/>
              </a:rPr>
              <a:t>What is this course about!</a:t>
            </a:r>
          </a:p>
        </p:txBody>
      </p:sp>
    </p:spTree>
    <p:extLst>
      <p:ext uri="{BB962C8B-B14F-4D97-AF65-F5344CB8AC3E}">
        <p14:creationId xmlns:p14="http://schemas.microsoft.com/office/powerpoint/2010/main" val="3636972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773A2-3224-463C-BCA2-6088E124FAA2}"/>
              </a:ext>
            </a:extLst>
          </p:cNvPr>
          <p:cNvSpPr>
            <a:spLocks noGrp="1"/>
          </p:cNvSpPr>
          <p:nvPr>
            <p:ph type="title"/>
          </p:nvPr>
        </p:nvSpPr>
        <p:spPr>
          <a:xfrm>
            <a:off x="481614" y="112205"/>
            <a:ext cx="10131425" cy="455965"/>
          </a:xfrm>
        </p:spPr>
        <p:txBody>
          <a:bodyPr>
            <a:normAutofit fontScale="90000"/>
          </a:bodyPr>
          <a:lstStyle/>
          <a:p>
            <a:r>
              <a:rPr lang="en-US" dirty="0"/>
              <a:t>Things that you really care about</a:t>
            </a:r>
            <a:endParaRPr lang="en-IN" dirty="0"/>
          </a:p>
        </p:txBody>
      </p:sp>
      <p:sp>
        <p:nvSpPr>
          <p:cNvPr id="3" name="Content Placeholder 2">
            <a:extLst>
              <a:ext uri="{FF2B5EF4-FFF2-40B4-BE49-F238E27FC236}">
                <a16:creationId xmlns:a16="http://schemas.microsoft.com/office/drawing/2014/main" id="{7215AE61-5134-4D57-8BA7-7BFE94229CDA}"/>
              </a:ext>
            </a:extLst>
          </p:cNvPr>
          <p:cNvSpPr>
            <a:spLocks noGrp="1"/>
          </p:cNvSpPr>
          <p:nvPr>
            <p:ph idx="1"/>
          </p:nvPr>
        </p:nvSpPr>
        <p:spPr>
          <a:xfrm>
            <a:off x="685801" y="1512892"/>
            <a:ext cx="10131425" cy="4367790"/>
          </a:xfrm>
        </p:spPr>
        <p:txBody>
          <a:bodyPr>
            <a:normAutofit fontScale="92500" lnSpcReduction="10000"/>
          </a:bodyPr>
          <a:lstStyle/>
          <a:p>
            <a:r>
              <a:rPr lang="en-US" sz="2800" dirty="0">
                <a:solidFill>
                  <a:srgbClr val="0070C0"/>
                </a:solidFill>
              </a:rPr>
              <a:t>Evaluations:</a:t>
            </a:r>
          </a:p>
          <a:p>
            <a:pPr lvl="1"/>
            <a:r>
              <a:rPr lang="en-US" sz="2600" dirty="0">
                <a:solidFill>
                  <a:srgbClr val="00B050"/>
                </a:solidFill>
              </a:rPr>
              <a:t>25% Case study assignments</a:t>
            </a:r>
            <a:r>
              <a:rPr lang="en-US" sz="2600" dirty="0"/>
              <a:t>: A 2 page summary of the * case mentioned in the course pack. </a:t>
            </a:r>
          </a:p>
          <a:p>
            <a:pPr lvl="1"/>
            <a:r>
              <a:rPr lang="en-US" sz="2600" dirty="0">
                <a:solidFill>
                  <a:srgbClr val="00B050"/>
                </a:solidFill>
              </a:rPr>
              <a:t>75% Group project:</a:t>
            </a:r>
            <a:r>
              <a:rPr lang="en-US" sz="2600" dirty="0"/>
              <a:t> Write a paper about any firm or brand in the Indian business space focusing on key digital and social media strategies. Focus should be on applying the frameworks learned in class.</a:t>
            </a:r>
          </a:p>
          <a:p>
            <a:r>
              <a:rPr lang="en-US" sz="2800" dirty="0">
                <a:solidFill>
                  <a:srgbClr val="0070C0"/>
                </a:solidFill>
              </a:rPr>
              <a:t>General Type of work:</a:t>
            </a:r>
          </a:p>
          <a:p>
            <a:pPr lvl="1"/>
            <a:r>
              <a:rPr lang="en-US" sz="2600" dirty="0"/>
              <a:t>Combination of case studies, in class activities, R/ excel</a:t>
            </a:r>
          </a:p>
          <a:p>
            <a:r>
              <a:rPr lang="en-US" sz="2800" dirty="0">
                <a:solidFill>
                  <a:srgbClr val="0070C0"/>
                </a:solidFill>
              </a:rPr>
              <a:t>Pedagogy Style:</a:t>
            </a:r>
          </a:p>
          <a:p>
            <a:pPr lvl="1"/>
            <a:r>
              <a:rPr lang="en-US" sz="2600" dirty="0"/>
              <a:t>Active</a:t>
            </a:r>
          </a:p>
          <a:p>
            <a:endParaRPr lang="en-IN" dirty="0"/>
          </a:p>
        </p:txBody>
      </p:sp>
    </p:spTree>
    <p:extLst>
      <p:ext uri="{BB962C8B-B14F-4D97-AF65-F5344CB8AC3E}">
        <p14:creationId xmlns:p14="http://schemas.microsoft.com/office/powerpoint/2010/main" val="270826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that I would love if you care about</a:t>
            </a:r>
          </a:p>
        </p:txBody>
      </p:sp>
      <p:sp>
        <p:nvSpPr>
          <p:cNvPr id="3" name="Text Placeholder 2"/>
          <p:cNvSpPr>
            <a:spLocks noGrp="1"/>
          </p:cNvSpPr>
          <p:nvPr>
            <p:ph type="body" idx="1"/>
          </p:nvPr>
        </p:nvSpPr>
        <p:spPr/>
        <p:txBody>
          <a:bodyPr>
            <a:normAutofit/>
          </a:bodyPr>
          <a:lstStyle/>
          <a:p>
            <a:r>
              <a:rPr lang="en-US" sz="2800" dirty="0">
                <a:solidFill>
                  <a:srgbClr val="002060"/>
                </a:solidFill>
              </a:rPr>
              <a:t>Digital marketing</a:t>
            </a:r>
          </a:p>
        </p:txBody>
      </p:sp>
      <p:sp>
        <p:nvSpPr>
          <p:cNvPr id="4" name="Slide Number Placeholder 3"/>
          <p:cNvSpPr>
            <a:spLocks noGrp="1"/>
          </p:cNvSpPr>
          <p:nvPr>
            <p:ph type="sldNum" sz="quarter" idx="4294967295"/>
          </p:nvPr>
        </p:nvSpPr>
        <p:spPr>
          <a:xfrm>
            <a:off x="10210800" y="6457364"/>
            <a:ext cx="381000" cy="365125"/>
          </a:xfrm>
        </p:spPr>
        <p:txBody>
          <a:bodyPr/>
          <a:lstStyle/>
          <a:p>
            <a:fld id="{CE0BA29C-8899-49DB-BEC4-0DF92458022F}" type="slidenum">
              <a:rPr lang="en-US" smtClean="0"/>
              <a:pPr/>
              <a:t>7</a:t>
            </a:fld>
            <a:endParaRPr lang="en-US"/>
          </a:p>
        </p:txBody>
      </p:sp>
      <p:pic>
        <p:nvPicPr>
          <p:cNvPr id="7" name="Graphic 6" descr="Heart Lock">
            <a:extLst>
              <a:ext uri="{FF2B5EF4-FFF2-40B4-BE49-F238E27FC236}">
                <a16:creationId xmlns:a16="http://schemas.microsoft.com/office/drawing/2014/main" id="{745F6AAC-634D-4F25-918E-B64067A778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39864" y="353601"/>
            <a:ext cx="2712271" cy="27122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p:spPr>
      </p:pic>
    </p:spTree>
    <p:extLst>
      <p:ext uri="{BB962C8B-B14F-4D97-AF65-F5344CB8AC3E}">
        <p14:creationId xmlns:p14="http://schemas.microsoft.com/office/powerpoint/2010/main" val="1063314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FECA08-58C4-4FD7-8C61-BB67B02FCC7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8776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FC90A3F1-81B8-4684-89A1-D7756E06C83A}"/>
              </a:ext>
            </a:extLst>
          </p:cNvPr>
          <p:cNvGraphicFramePr/>
          <p:nvPr>
            <p:extLst>
              <p:ext uri="{D42A27DB-BD31-4B8C-83A1-F6EECF244321}">
                <p14:modId xmlns:p14="http://schemas.microsoft.com/office/powerpoint/2010/main" val="3937242023"/>
              </p:ext>
            </p:extLst>
          </p:nvPr>
        </p:nvGraphicFramePr>
        <p:xfrm>
          <a:off x="439402" y="1500542"/>
          <a:ext cx="3622180" cy="3147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Rounded Corners 5">
            <a:extLst>
              <a:ext uri="{FF2B5EF4-FFF2-40B4-BE49-F238E27FC236}">
                <a16:creationId xmlns:a16="http://schemas.microsoft.com/office/drawing/2014/main" id="{429EDCAE-C1A0-4EF7-BEB3-D34B604A3D61}"/>
              </a:ext>
            </a:extLst>
          </p:cNvPr>
          <p:cNvSpPr/>
          <p:nvPr/>
        </p:nvSpPr>
        <p:spPr>
          <a:xfrm>
            <a:off x="1481967" y="885739"/>
            <a:ext cx="1270932" cy="432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Collaborators</a:t>
            </a:r>
            <a:endParaRPr lang="en-IN" sz="1400" dirty="0"/>
          </a:p>
        </p:txBody>
      </p:sp>
      <p:sp>
        <p:nvSpPr>
          <p:cNvPr id="7" name="Rectangle: Rounded Corners 6">
            <a:extLst>
              <a:ext uri="{FF2B5EF4-FFF2-40B4-BE49-F238E27FC236}">
                <a16:creationId xmlns:a16="http://schemas.microsoft.com/office/drawing/2014/main" id="{CB8B299E-0E22-421C-8114-EAE1E5368DB5}"/>
              </a:ext>
            </a:extLst>
          </p:cNvPr>
          <p:cNvSpPr/>
          <p:nvPr/>
        </p:nvSpPr>
        <p:spPr>
          <a:xfrm>
            <a:off x="439402" y="4767744"/>
            <a:ext cx="1270932" cy="432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Context</a:t>
            </a:r>
            <a:endParaRPr lang="en-IN" sz="1400" dirty="0"/>
          </a:p>
        </p:txBody>
      </p:sp>
      <p:sp>
        <p:nvSpPr>
          <p:cNvPr id="8" name="Rectangle: Rounded Corners 7">
            <a:extLst>
              <a:ext uri="{FF2B5EF4-FFF2-40B4-BE49-F238E27FC236}">
                <a16:creationId xmlns:a16="http://schemas.microsoft.com/office/drawing/2014/main" id="{9E8FB45F-8DA9-4D3A-86A5-9503F2770925}"/>
              </a:ext>
            </a:extLst>
          </p:cNvPr>
          <p:cNvSpPr/>
          <p:nvPr/>
        </p:nvSpPr>
        <p:spPr>
          <a:xfrm>
            <a:off x="3101042" y="4700632"/>
            <a:ext cx="1270932" cy="432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Competitors</a:t>
            </a:r>
            <a:endParaRPr lang="en-IN" sz="1400" dirty="0"/>
          </a:p>
        </p:txBody>
      </p:sp>
      <p:sp>
        <p:nvSpPr>
          <p:cNvPr id="9" name="Rectangle: Rounded Corners 8">
            <a:extLst>
              <a:ext uri="{FF2B5EF4-FFF2-40B4-BE49-F238E27FC236}">
                <a16:creationId xmlns:a16="http://schemas.microsoft.com/office/drawing/2014/main" id="{ADB7993C-8530-465E-B171-DC096FA86845}"/>
              </a:ext>
            </a:extLst>
          </p:cNvPr>
          <p:cNvSpPr/>
          <p:nvPr/>
        </p:nvSpPr>
        <p:spPr>
          <a:xfrm>
            <a:off x="4371974" y="2047379"/>
            <a:ext cx="504825" cy="20129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1400" dirty="0"/>
              <a:t>Company</a:t>
            </a:r>
            <a:endParaRPr lang="en-IN" sz="1400" dirty="0"/>
          </a:p>
        </p:txBody>
      </p:sp>
      <p:sp>
        <p:nvSpPr>
          <p:cNvPr id="10" name="Oval 9">
            <a:extLst>
              <a:ext uri="{FF2B5EF4-FFF2-40B4-BE49-F238E27FC236}">
                <a16:creationId xmlns:a16="http://schemas.microsoft.com/office/drawing/2014/main" id="{99F940FC-290A-449E-ADEA-493CCF65E06B}"/>
              </a:ext>
            </a:extLst>
          </p:cNvPr>
          <p:cNvSpPr/>
          <p:nvPr/>
        </p:nvSpPr>
        <p:spPr>
          <a:xfrm>
            <a:off x="5562599" y="1106872"/>
            <a:ext cx="1539537" cy="823558"/>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Segmentation</a:t>
            </a:r>
            <a:endParaRPr lang="en-IN" sz="1200" dirty="0">
              <a:solidFill>
                <a:schemeClr val="bg1"/>
              </a:solidFill>
            </a:endParaRPr>
          </a:p>
        </p:txBody>
      </p:sp>
      <p:sp>
        <p:nvSpPr>
          <p:cNvPr id="11" name="Oval 10">
            <a:extLst>
              <a:ext uri="{FF2B5EF4-FFF2-40B4-BE49-F238E27FC236}">
                <a16:creationId xmlns:a16="http://schemas.microsoft.com/office/drawing/2014/main" id="{1D2E5522-5BE8-4596-AD33-5439FA5D66C0}"/>
              </a:ext>
            </a:extLst>
          </p:cNvPr>
          <p:cNvSpPr/>
          <p:nvPr/>
        </p:nvSpPr>
        <p:spPr>
          <a:xfrm>
            <a:off x="5562598" y="2362200"/>
            <a:ext cx="1539537" cy="823558"/>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Targeting</a:t>
            </a:r>
            <a:endParaRPr lang="en-IN" sz="1200" dirty="0">
              <a:solidFill>
                <a:schemeClr val="bg1"/>
              </a:solidFill>
            </a:endParaRPr>
          </a:p>
        </p:txBody>
      </p:sp>
      <p:sp>
        <p:nvSpPr>
          <p:cNvPr id="12" name="Oval 11">
            <a:extLst>
              <a:ext uri="{FF2B5EF4-FFF2-40B4-BE49-F238E27FC236}">
                <a16:creationId xmlns:a16="http://schemas.microsoft.com/office/drawing/2014/main" id="{62A5992D-6256-423B-B96B-45FB1709B6AD}"/>
              </a:ext>
            </a:extLst>
          </p:cNvPr>
          <p:cNvSpPr/>
          <p:nvPr/>
        </p:nvSpPr>
        <p:spPr>
          <a:xfrm>
            <a:off x="5562599" y="3824642"/>
            <a:ext cx="1476375" cy="823558"/>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solidFill>
                  <a:schemeClr val="bg1"/>
                </a:solidFill>
              </a:rPr>
              <a:t>Positioning</a:t>
            </a:r>
            <a:endParaRPr lang="en-IN" sz="1200" dirty="0">
              <a:solidFill>
                <a:schemeClr val="bg1"/>
              </a:solidFill>
            </a:endParaRPr>
          </a:p>
        </p:txBody>
      </p:sp>
      <p:sp>
        <p:nvSpPr>
          <p:cNvPr id="13" name="Rectangle: Rounded Corners 12">
            <a:extLst>
              <a:ext uri="{FF2B5EF4-FFF2-40B4-BE49-F238E27FC236}">
                <a16:creationId xmlns:a16="http://schemas.microsoft.com/office/drawing/2014/main" id="{078F5CBE-7034-4305-B89C-84C393A824AE}"/>
              </a:ext>
            </a:extLst>
          </p:cNvPr>
          <p:cNvSpPr/>
          <p:nvPr/>
        </p:nvSpPr>
        <p:spPr>
          <a:xfrm>
            <a:off x="7439025" y="2210538"/>
            <a:ext cx="2000250" cy="1450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dirty="0"/>
              <a:t>Product / Service</a:t>
            </a:r>
          </a:p>
          <a:p>
            <a:pPr algn="ctr"/>
            <a:r>
              <a:rPr lang="en-US" sz="1400" dirty="0"/>
              <a:t>Price</a:t>
            </a:r>
          </a:p>
          <a:p>
            <a:pPr algn="ctr"/>
            <a:r>
              <a:rPr lang="en-US" sz="1400" dirty="0"/>
              <a:t>Promotion</a:t>
            </a:r>
          </a:p>
          <a:p>
            <a:pPr algn="ctr"/>
            <a:r>
              <a:rPr lang="en-US" sz="1400" dirty="0"/>
              <a:t>Place</a:t>
            </a:r>
          </a:p>
          <a:p>
            <a:pPr algn="ctr"/>
            <a:endParaRPr lang="en-IN" dirty="0"/>
          </a:p>
        </p:txBody>
      </p:sp>
      <p:sp>
        <p:nvSpPr>
          <p:cNvPr id="14" name="Rectangle: Rounded Corners 13">
            <a:extLst>
              <a:ext uri="{FF2B5EF4-FFF2-40B4-BE49-F238E27FC236}">
                <a16:creationId xmlns:a16="http://schemas.microsoft.com/office/drawing/2014/main" id="{88653516-1730-4B78-80E0-05F16F2C327D}"/>
              </a:ext>
            </a:extLst>
          </p:cNvPr>
          <p:cNvSpPr/>
          <p:nvPr/>
        </p:nvSpPr>
        <p:spPr>
          <a:xfrm>
            <a:off x="9791700" y="1101755"/>
            <a:ext cx="2000250" cy="40980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rgbClr val="FF0000"/>
                </a:solidFill>
              </a:rPr>
              <a:t>Value for Customer</a:t>
            </a:r>
          </a:p>
          <a:p>
            <a:pPr algn="ctr"/>
            <a:r>
              <a:rPr lang="en-US" sz="1400" dirty="0"/>
              <a:t>Equity (Value, Brand, Relationship)</a:t>
            </a:r>
          </a:p>
          <a:p>
            <a:pPr algn="ctr"/>
            <a:r>
              <a:rPr lang="en-US" sz="1400" dirty="0"/>
              <a:t>Customer Satisfaction</a:t>
            </a:r>
          </a:p>
          <a:p>
            <a:pPr algn="ctr"/>
            <a:r>
              <a:rPr lang="en-US" sz="1400" dirty="0">
                <a:solidFill>
                  <a:srgbClr val="FF0000"/>
                </a:solidFill>
              </a:rPr>
              <a:t>Customer Value</a:t>
            </a:r>
          </a:p>
          <a:p>
            <a:pPr algn="ctr"/>
            <a:r>
              <a:rPr lang="en-US" sz="1400" dirty="0"/>
              <a:t>Acquisition, Retention, Profitability</a:t>
            </a:r>
          </a:p>
          <a:p>
            <a:pPr algn="ctr"/>
            <a:r>
              <a:rPr lang="en-US" sz="1400" dirty="0">
                <a:solidFill>
                  <a:srgbClr val="FF0000"/>
                </a:solidFill>
              </a:rPr>
              <a:t>Firm Value</a:t>
            </a:r>
          </a:p>
          <a:p>
            <a:pPr algn="ctr"/>
            <a:r>
              <a:rPr lang="en-US" sz="1400" dirty="0"/>
              <a:t>Sales, Profits</a:t>
            </a:r>
          </a:p>
          <a:p>
            <a:pPr algn="ctr"/>
            <a:r>
              <a:rPr lang="en-US" sz="1400" dirty="0"/>
              <a:t>Growth rate</a:t>
            </a:r>
            <a:endParaRPr lang="en-IN" sz="1400" dirty="0"/>
          </a:p>
        </p:txBody>
      </p:sp>
      <p:sp>
        <p:nvSpPr>
          <p:cNvPr id="15" name="Rectangle: Rounded Corners 14">
            <a:extLst>
              <a:ext uri="{FF2B5EF4-FFF2-40B4-BE49-F238E27FC236}">
                <a16:creationId xmlns:a16="http://schemas.microsoft.com/office/drawing/2014/main" id="{156B7228-B6B4-4944-85B7-3BC53F87802A}"/>
              </a:ext>
            </a:extLst>
          </p:cNvPr>
          <p:cNvSpPr/>
          <p:nvPr/>
        </p:nvSpPr>
        <p:spPr>
          <a:xfrm>
            <a:off x="3157535" y="5827417"/>
            <a:ext cx="4810126" cy="43203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a:t>Digital Technologies</a:t>
            </a:r>
            <a:endParaRPr lang="en-IN" sz="1400" dirty="0"/>
          </a:p>
        </p:txBody>
      </p:sp>
      <p:sp>
        <p:nvSpPr>
          <p:cNvPr id="16" name="Rectangle: Rounded Corners 15">
            <a:extLst>
              <a:ext uri="{FF2B5EF4-FFF2-40B4-BE49-F238E27FC236}">
                <a16:creationId xmlns:a16="http://schemas.microsoft.com/office/drawing/2014/main" id="{2D0B7187-F6C7-455A-AFAA-B8AB07D15D4C}"/>
              </a:ext>
            </a:extLst>
          </p:cNvPr>
          <p:cNvSpPr/>
          <p:nvPr/>
        </p:nvSpPr>
        <p:spPr>
          <a:xfrm>
            <a:off x="4061582" y="151906"/>
            <a:ext cx="4095750" cy="26063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Marketing Strategy &amp; Research</a:t>
            </a:r>
            <a:endParaRPr lang="en-IN" sz="1400" dirty="0"/>
          </a:p>
        </p:txBody>
      </p:sp>
      <p:sp>
        <p:nvSpPr>
          <p:cNvPr id="17" name="TextBox 16">
            <a:extLst>
              <a:ext uri="{FF2B5EF4-FFF2-40B4-BE49-F238E27FC236}">
                <a16:creationId xmlns:a16="http://schemas.microsoft.com/office/drawing/2014/main" id="{18EC4A00-D62E-4575-9BF2-CCF6AB21FF28}"/>
              </a:ext>
            </a:extLst>
          </p:cNvPr>
          <p:cNvSpPr txBox="1"/>
          <p:nvPr/>
        </p:nvSpPr>
        <p:spPr>
          <a:xfrm>
            <a:off x="1970140" y="6483194"/>
            <a:ext cx="8708923" cy="307777"/>
          </a:xfrm>
          <a:prstGeom prst="rect">
            <a:avLst/>
          </a:prstGeom>
          <a:noFill/>
        </p:spPr>
        <p:txBody>
          <a:bodyPr wrap="none" rtlCol="0">
            <a:spAutoFit/>
          </a:bodyPr>
          <a:lstStyle/>
          <a:p>
            <a:r>
              <a:rPr lang="en-US" sz="1400" dirty="0">
                <a:solidFill>
                  <a:schemeClr val="bg1"/>
                </a:solidFill>
              </a:rPr>
              <a:t>Adapted from Kannan and Li. (2017). Digital marketing: A Framework, review and research agenda. IJRM, 34, 22-45 </a:t>
            </a:r>
            <a:endParaRPr lang="en-IN" sz="1400" dirty="0">
              <a:solidFill>
                <a:schemeClr val="bg1"/>
              </a:solidFill>
            </a:endParaRPr>
          </a:p>
        </p:txBody>
      </p:sp>
      <p:sp>
        <p:nvSpPr>
          <p:cNvPr id="18" name="Rectangle 17">
            <a:extLst>
              <a:ext uri="{FF2B5EF4-FFF2-40B4-BE49-F238E27FC236}">
                <a16:creationId xmlns:a16="http://schemas.microsoft.com/office/drawing/2014/main" id="{D28FF48E-87BE-469D-AEFA-546FD5604D28}"/>
              </a:ext>
            </a:extLst>
          </p:cNvPr>
          <p:cNvSpPr/>
          <p:nvPr/>
        </p:nvSpPr>
        <p:spPr>
          <a:xfrm>
            <a:off x="133347" y="612110"/>
            <a:ext cx="4810126" cy="470023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Rectangle 18">
            <a:extLst>
              <a:ext uri="{FF2B5EF4-FFF2-40B4-BE49-F238E27FC236}">
                <a16:creationId xmlns:a16="http://schemas.microsoft.com/office/drawing/2014/main" id="{43FA0B1A-C54B-42D8-9F7C-9486FF1EF475}"/>
              </a:ext>
            </a:extLst>
          </p:cNvPr>
          <p:cNvSpPr/>
          <p:nvPr/>
        </p:nvSpPr>
        <p:spPr>
          <a:xfrm>
            <a:off x="5400675" y="885739"/>
            <a:ext cx="1847854" cy="409802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4" name="Straight Arrow Connector 23">
            <a:extLst>
              <a:ext uri="{FF2B5EF4-FFF2-40B4-BE49-F238E27FC236}">
                <a16:creationId xmlns:a16="http://schemas.microsoft.com/office/drawing/2014/main" id="{827837B9-8F39-4922-911B-98E69525074F}"/>
              </a:ext>
            </a:extLst>
          </p:cNvPr>
          <p:cNvCxnSpPr>
            <a:cxnSpLocks/>
            <a:stCxn id="15" idx="0"/>
          </p:cNvCxnSpPr>
          <p:nvPr/>
        </p:nvCxnSpPr>
        <p:spPr>
          <a:xfrm flipH="1" flipV="1">
            <a:off x="3486152" y="5400675"/>
            <a:ext cx="2076446" cy="4267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C4A86AC3-C4A9-4CE0-8A86-6F88B099B520}"/>
              </a:ext>
            </a:extLst>
          </p:cNvPr>
          <p:cNvCxnSpPr>
            <a:cxnSpLocks/>
            <a:stCxn id="15" idx="0"/>
            <a:endCxn id="19" idx="2"/>
          </p:cNvCxnSpPr>
          <p:nvPr/>
        </p:nvCxnSpPr>
        <p:spPr>
          <a:xfrm flipV="1">
            <a:off x="5562598" y="4983760"/>
            <a:ext cx="762004" cy="8436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44569B93-C371-40AD-B16F-35ABE4F6CE85}"/>
              </a:ext>
            </a:extLst>
          </p:cNvPr>
          <p:cNvCxnSpPr>
            <a:cxnSpLocks/>
            <a:stCxn id="15" idx="0"/>
          </p:cNvCxnSpPr>
          <p:nvPr/>
        </p:nvCxnSpPr>
        <p:spPr>
          <a:xfrm flipV="1">
            <a:off x="5562598" y="5227867"/>
            <a:ext cx="5095877" cy="5995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F7A92F8-10EB-40D1-824F-B3C61818821C}"/>
              </a:ext>
            </a:extLst>
          </p:cNvPr>
          <p:cNvCxnSpPr>
            <a:cxnSpLocks/>
            <a:stCxn id="15" idx="0"/>
          </p:cNvCxnSpPr>
          <p:nvPr/>
        </p:nvCxnSpPr>
        <p:spPr>
          <a:xfrm flipV="1">
            <a:off x="5562598" y="3728433"/>
            <a:ext cx="3024188" cy="20989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61F7A4AB-CCBD-4B65-8C5E-5C6C322B83F8}"/>
              </a:ext>
            </a:extLst>
          </p:cNvPr>
          <p:cNvCxnSpPr>
            <a:cxnSpLocks/>
            <a:stCxn id="16" idx="2"/>
          </p:cNvCxnSpPr>
          <p:nvPr/>
        </p:nvCxnSpPr>
        <p:spPr>
          <a:xfrm>
            <a:off x="6109457" y="412536"/>
            <a:ext cx="2177293" cy="173902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9" name="Straight Arrow Connector 38">
            <a:extLst>
              <a:ext uri="{FF2B5EF4-FFF2-40B4-BE49-F238E27FC236}">
                <a16:creationId xmlns:a16="http://schemas.microsoft.com/office/drawing/2014/main" id="{34B033D2-9873-4F9E-B865-8A92D31E1EBD}"/>
              </a:ext>
            </a:extLst>
          </p:cNvPr>
          <p:cNvCxnSpPr>
            <a:cxnSpLocks/>
            <a:endCxn id="19" idx="0"/>
          </p:cNvCxnSpPr>
          <p:nvPr/>
        </p:nvCxnSpPr>
        <p:spPr>
          <a:xfrm>
            <a:off x="6096000" y="392876"/>
            <a:ext cx="228602" cy="49286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2" name="Straight Arrow Connector 41">
            <a:extLst>
              <a:ext uri="{FF2B5EF4-FFF2-40B4-BE49-F238E27FC236}">
                <a16:creationId xmlns:a16="http://schemas.microsoft.com/office/drawing/2014/main" id="{4505F1E4-8049-40C5-9216-6572AADE64CE}"/>
              </a:ext>
            </a:extLst>
          </p:cNvPr>
          <p:cNvCxnSpPr>
            <a:cxnSpLocks/>
            <a:stCxn id="16" idx="2"/>
            <a:endCxn id="18" idx="0"/>
          </p:cNvCxnSpPr>
          <p:nvPr/>
        </p:nvCxnSpPr>
        <p:spPr>
          <a:xfrm flipH="1">
            <a:off x="2538410" y="412536"/>
            <a:ext cx="3571047" cy="19957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9034708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ISB PowerPoint Template - 2012 - V1.0">
  <a:themeElements>
    <a:clrScheme name="ISB">
      <a:dk1>
        <a:sysClr val="windowText" lastClr="000000"/>
      </a:dk1>
      <a:lt1>
        <a:sysClr val="window" lastClr="FFFFFF"/>
      </a:lt1>
      <a:dk2>
        <a:srgbClr val="1F497D"/>
      </a:dk2>
      <a:lt2>
        <a:srgbClr val="EEECE1"/>
      </a:lt2>
      <a:accent1>
        <a:srgbClr val="005E95"/>
      </a:accent1>
      <a:accent2>
        <a:srgbClr val="006BAC"/>
      </a:accent2>
      <a:accent3>
        <a:srgbClr val="4436C6"/>
      </a:accent3>
      <a:accent4>
        <a:srgbClr val="005B60"/>
      </a:accent4>
      <a:accent5>
        <a:srgbClr val="8B7765"/>
      </a:accent5>
      <a:accent6>
        <a:srgbClr val="530D0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ISB-PowerPoint-Template</Template>
  <TotalTime>774</TotalTime>
  <Words>1722</Words>
  <Application>Microsoft Office PowerPoint</Application>
  <PresentationFormat>Widescreen</PresentationFormat>
  <Paragraphs>250</Paragraphs>
  <Slides>32</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Arial</vt:lpstr>
      <vt:lpstr>Arial Narrow</vt:lpstr>
      <vt:lpstr>Arial Rounded MT Bold</vt:lpstr>
      <vt:lpstr>Book Antiqua</vt:lpstr>
      <vt:lpstr>Bookman Old Style</vt:lpstr>
      <vt:lpstr>Calibri</vt:lpstr>
      <vt:lpstr>Courier New</vt:lpstr>
      <vt:lpstr>Perpetua</vt:lpstr>
      <vt:lpstr>Times New Roman</vt:lpstr>
      <vt:lpstr>Wingdings</vt:lpstr>
      <vt:lpstr>ISB PowerPoint Template - 2012 - V1.0</vt:lpstr>
      <vt:lpstr>Celestial</vt:lpstr>
      <vt:lpstr>Social Media &amp; Web Analytics</vt:lpstr>
      <vt:lpstr>it’s a BOY!!</vt:lpstr>
      <vt:lpstr>PowerPoint Presentation</vt:lpstr>
      <vt:lpstr>PowerPoint Presentation</vt:lpstr>
      <vt:lpstr>PowerPoint Presentation</vt:lpstr>
      <vt:lpstr>Things that you really care about</vt:lpstr>
      <vt:lpstr>Things that I would love if you care about</vt:lpstr>
      <vt:lpstr>PowerPoint Presentation</vt:lpstr>
      <vt:lpstr>PowerPoint Presentation</vt:lpstr>
      <vt:lpstr>Focus of this class</vt:lpstr>
      <vt:lpstr>PowerPoint Presentation</vt:lpstr>
      <vt:lpstr>PowerPoint Presentation</vt:lpstr>
      <vt:lpstr>Psychology of digital marketing</vt:lpstr>
      <vt:lpstr>Zero moment of truth model</vt:lpstr>
      <vt:lpstr>What to make of the consumer behavior models?</vt:lpstr>
      <vt:lpstr>Strategies in the digital world</vt:lpstr>
      <vt:lpstr>Insights on different CDJs</vt:lpstr>
      <vt:lpstr>A ZMOT (inbound) way of looking at the CDJ</vt:lpstr>
      <vt:lpstr>How do we use Digital and social media strategy</vt:lpstr>
      <vt:lpstr>digital and social media</vt:lpstr>
      <vt:lpstr>Summary</vt:lpstr>
      <vt:lpstr>Key Learning Outcomes</vt:lpstr>
      <vt:lpstr>BREAK – 5 minutes</vt:lpstr>
      <vt:lpstr>Search Engine Advertising</vt:lpstr>
      <vt:lpstr>Terminology</vt:lpstr>
      <vt:lpstr>Search Engine Optimization (SEO)</vt:lpstr>
      <vt:lpstr>Key factors that affect SEO ranking (google based)</vt:lpstr>
      <vt:lpstr>KEY measures - Organic search</vt:lpstr>
      <vt:lpstr>SEO - Strategy</vt:lpstr>
      <vt:lpstr>Rule of thumb keyword selection strategies</vt:lpstr>
      <vt:lpstr>Other things to help with SEO</vt:lpstr>
      <vt:lpstr>SEO Strategies – White Hat vs Black Hat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&amp; social media marketing</dc:title>
  <dc:creator>Madhu Viswanathan</dc:creator>
  <cp:lastModifiedBy>Pulkit Verma</cp:lastModifiedBy>
  <cp:revision>27</cp:revision>
  <dcterms:created xsi:type="dcterms:W3CDTF">2019-10-07T05:32:18Z</dcterms:created>
  <dcterms:modified xsi:type="dcterms:W3CDTF">2019-12-03T17:19:04Z</dcterms:modified>
</cp:coreProperties>
</file>